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00" r:id="rId1"/>
  </p:sldMasterIdLst>
  <p:notesMasterIdLst>
    <p:notesMasterId r:id="rId32"/>
  </p:notesMasterIdLst>
  <p:handoutMasterIdLst>
    <p:handoutMasterId r:id="rId33"/>
  </p:handoutMasterIdLst>
  <p:sldIdLst>
    <p:sldId id="257" r:id="rId2"/>
    <p:sldId id="271" r:id="rId3"/>
    <p:sldId id="282" r:id="rId4"/>
    <p:sldId id="290" r:id="rId5"/>
    <p:sldId id="292" r:id="rId6"/>
    <p:sldId id="291" r:id="rId7"/>
    <p:sldId id="293" r:id="rId8"/>
    <p:sldId id="310" r:id="rId9"/>
    <p:sldId id="294" r:id="rId10"/>
    <p:sldId id="296" r:id="rId11"/>
    <p:sldId id="299" r:id="rId12"/>
    <p:sldId id="297" r:id="rId13"/>
    <p:sldId id="315" r:id="rId14"/>
    <p:sldId id="298" r:id="rId15"/>
    <p:sldId id="314" r:id="rId16"/>
    <p:sldId id="312" r:id="rId17"/>
    <p:sldId id="300" r:id="rId18"/>
    <p:sldId id="313" r:id="rId19"/>
    <p:sldId id="301" r:id="rId20"/>
    <p:sldId id="302" r:id="rId21"/>
    <p:sldId id="303" r:id="rId22"/>
    <p:sldId id="304" r:id="rId23"/>
    <p:sldId id="305" r:id="rId24"/>
    <p:sldId id="306" r:id="rId25"/>
    <p:sldId id="307" r:id="rId26"/>
    <p:sldId id="308" r:id="rId27"/>
    <p:sldId id="309" r:id="rId28"/>
    <p:sldId id="277" r:id="rId29"/>
    <p:sldId id="311" r:id="rId30"/>
    <p:sldId id="269" r:id="rId31"/>
  </p:sldIdLst>
  <p:sldSz cx="10058400" cy="64008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016">
          <p15:clr>
            <a:srgbClr val="A4A3A4"/>
          </p15:clr>
        </p15:guide>
        <p15:guide id="2" pos="3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4F8159"/>
    <a:srgbClr val="E4E4E4"/>
    <a:srgbClr val="75D501"/>
    <a:srgbClr val="73D002"/>
    <a:srgbClr val="6CC501"/>
    <a:srgbClr val="68DA00"/>
    <a:srgbClr val="47DA0C"/>
    <a:srgbClr val="BF1F1B"/>
    <a:srgbClr val="D33D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2" autoAdjust="0"/>
    <p:restoredTop sz="91972" autoAdjust="0"/>
  </p:normalViewPr>
  <p:slideViewPr>
    <p:cSldViewPr>
      <p:cViewPr varScale="1">
        <p:scale>
          <a:sx n="74" d="100"/>
          <a:sy n="74" d="100"/>
        </p:scale>
        <p:origin x="-1050" y="-90"/>
      </p:cViewPr>
      <p:guideLst>
        <p:guide orient="horz" pos="2016"/>
        <p:guide pos="3168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44BEB7-91B5-4DAC-A19C-415AD9B1A164}" type="datetimeFigureOut">
              <a:rPr lang="vi-VN" smtClean="0"/>
              <a:pPr/>
              <a:t>17/08/2014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72EC73-5F70-4968-A616-C101E90E5605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127441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28986B89-D455-4577-8405-34863590FD50}" type="datetimeFigureOut">
              <a:rPr lang="en-US" smtClean="0"/>
              <a:pPr/>
              <a:t>8/17/2014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685800"/>
            <a:ext cx="53879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9F3BAED9-CE82-4C6D-B3AE-6CA54ECF07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4327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43B526-DBA1-44C5-A5FE-B0FFB76CC1D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84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6491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685800"/>
            <a:ext cx="53879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BAED9-CE82-4C6D-B3AE-6CA54ECF076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18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988407"/>
            <a:ext cx="8549640" cy="137202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8760" y="3627120"/>
            <a:ext cx="7040880" cy="16357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15256-606F-4F6E-B368-EE46D0690C7D}" type="datetime1">
              <a:rPr lang="en-US" smtClean="0"/>
              <a:t>8/17/2014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763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D4B7-3B47-4400-9C8A-D21845CD4826}" type="datetime1">
              <a:rPr lang="en-US" smtClean="0"/>
              <a:t>8/17/2014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79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2340" y="256339"/>
            <a:ext cx="2263140" cy="546142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256339"/>
            <a:ext cx="6621780" cy="546142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C9428-768C-46F7-871B-1709DC7077F8}" type="datetime1">
              <a:rPr lang="en-US" smtClean="0"/>
              <a:t>8/17/2014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3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0BF2-D4EA-4265-9253-B029575F5E86}" type="datetime1">
              <a:rPr lang="en-US" smtClean="0"/>
              <a:t>8/17/2014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12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544" y="4113107"/>
            <a:ext cx="8549640" cy="127127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544" y="2712932"/>
            <a:ext cx="8549640" cy="1400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AA560-3EC2-4A26-B59E-922D5CF20B82}" type="datetime1">
              <a:rPr lang="en-US" smtClean="0"/>
              <a:t>8/17/2014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514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493521"/>
            <a:ext cx="4442460" cy="42242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020" y="1493521"/>
            <a:ext cx="4442460" cy="42242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D69-954C-4008-91F2-3E06EB9DB171}" type="datetime1">
              <a:rPr lang="en-US" smtClean="0"/>
              <a:t>8/17/2014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4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1" y="1432772"/>
            <a:ext cx="4444207" cy="5971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1" y="2029883"/>
            <a:ext cx="4444207" cy="36878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39" y="1432772"/>
            <a:ext cx="4445953" cy="5971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9539" y="2029883"/>
            <a:ext cx="4445953" cy="36878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4F127-F88B-4B57-A7E7-E148C16185A0}" type="datetime1">
              <a:rPr lang="en-US" smtClean="0"/>
              <a:t>8/17/2014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78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71-F7CF-4AB0-8E29-DF6F71266C3D}" type="datetime1">
              <a:rPr lang="en-US" smtClean="0"/>
              <a:t>8/17/2014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847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ED8DA-859B-4B3F-BFBA-D4429AF0F6EB}" type="datetime1">
              <a:rPr lang="en-US" smtClean="0"/>
              <a:t>8/17/2014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26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5" y="254847"/>
            <a:ext cx="3309144" cy="108458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2555" y="254857"/>
            <a:ext cx="5622925" cy="546290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25" y="1339437"/>
            <a:ext cx="3309144" cy="43783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407F-74BD-4011-ACD9-1CC2C52E7038}" type="datetime1">
              <a:rPr lang="en-US" smtClean="0"/>
              <a:t>8/17/2014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13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17" y="4480560"/>
            <a:ext cx="6035040" cy="52895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1517" y="571923"/>
            <a:ext cx="6035040" cy="384048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17" y="5009525"/>
            <a:ext cx="6035040" cy="75120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CDE8C-90E9-477D-B624-D03C490F3109}" type="datetime1">
              <a:rPr lang="en-US" smtClean="0"/>
              <a:t>8/17/2014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16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256329"/>
            <a:ext cx="905256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493521"/>
            <a:ext cx="9052560" cy="4224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5932604"/>
            <a:ext cx="234696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70A6B-772C-4EF3-B14A-596D6E2EBEC1}" type="datetime1">
              <a:rPr lang="en-US" smtClean="0"/>
              <a:t>8/17/2014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36620" y="5932604"/>
            <a:ext cx="318516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K. Mikolajczyk at al, A comparision of affine region detector, IJCV 2005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08520" y="5932604"/>
            <a:ext cx="234696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166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6.jpe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Relationship Id="rId9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6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1" y="2209800"/>
            <a:ext cx="9753600" cy="137202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b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NGHIÊN CỨU KỸ THUẬT VÀ XÂY DỰNG ỨNG DỤNG TÌM KIẾM ĐỐI TƯỢNG TRÊN ẢNH</a:t>
            </a:r>
            <a:endParaRPr lang="en-US" sz="2800" b="1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6429376" y="4013200"/>
            <a:ext cx="3248024" cy="1168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endParaRPr lang="en-US" sz="2000" b="1" smtClean="0">
              <a:solidFill>
                <a:srgbClr val="4F81BD"/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1467634" y="5070605"/>
            <a:ext cx="3248024" cy="1168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endParaRPr lang="en-US" sz="2000" b="1" smtClean="0">
              <a:solidFill>
                <a:srgbClr val="4F81BD"/>
              </a:solidFill>
            </a:endParaRP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5943600" y="4372970"/>
            <a:ext cx="3249560" cy="3514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000" b="1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sz="2000" b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000" b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000" b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000" b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0" y="6019800"/>
            <a:ext cx="10058400" cy="40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TP. </a:t>
            </a:r>
            <a:r>
              <a:rPr lang="en-US" sz="140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Hồ</a:t>
            </a:r>
            <a:r>
              <a:rPr 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Chí</a:t>
            </a:r>
            <a:r>
              <a:rPr 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Minh, </a:t>
            </a:r>
            <a:r>
              <a:rPr lang="en-US" sz="140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8 </a:t>
            </a:r>
            <a:r>
              <a:rPr lang="en-US" sz="140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năm</a:t>
            </a:r>
            <a:r>
              <a:rPr 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2014</a:t>
            </a: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2" y="1600200"/>
            <a:ext cx="10058398" cy="58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4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KHÓA LUẬN TỐT NGHIỆP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" y="11430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Administrator\Desktop\thesis-slide\uit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1" y="-38100"/>
            <a:ext cx="1181099" cy="118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24000" y="152400"/>
            <a:ext cx="7315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ĐẠI HỌC QUỐC GIA TP. HỒ CHÍ MINH</a:t>
            </a:r>
          </a:p>
          <a:p>
            <a:pPr>
              <a:lnSpc>
                <a:spcPct val="150000"/>
              </a:lnSpc>
            </a:pPr>
            <a:r>
              <a:rPr lang="en-US" sz="2000" b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TRƯỜNG ĐẠI HỌC CÔNG NGHỆ THÔNG TIN</a:t>
            </a:r>
            <a:endParaRPr lang="en-US" sz="2000" b="1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6098285" y="5485356"/>
            <a:ext cx="3731515" cy="12964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b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24600" y="4876800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Nguyễn Văn Biên -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10520245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324600" y="5334000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Phạm Duy - 10520074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ubtitle 2"/>
          <p:cNvSpPr txBox="1">
            <a:spLocks/>
          </p:cNvSpPr>
          <p:nvPr/>
        </p:nvSpPr>
        <p:spPr>
          <a:xfrm>
            <a:off x="503978" y="4343400"/>
            <a:ext cx="3458422" cy="3514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Giảng viên hướng dẫn: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99603" y="4864100"/>
            <a:ext cx="2475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TS. Ngô Đức Thành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99603" y="5314890"/>
            <a:ext cx="2757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PGS. TS. Lê Đình Duy</a:t>
            </a:r>
          </a:p>
        </p:txBody>
      </p:sp>
    </p:spTree>
    <p:extLst>
      <p:ext uri="{BB962C8B-B14F-4D97-AF65-F5344CB8AC3E}">
        <p14:creationId xmlns:p14="http://schemas.microsoft.com/office/powerpoint/2010/main" val="206081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Spatial Pyramid Matching (SPM)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31118" y="6060017"/>
            <a:ext cx="10079682" cy="340783"/>
          </a:xfrm>
        </p:spPr>
        <p:txBody>
          <a:bodyPr/>
          <a:lstStyle/>
          <a:p>
            <a:pPr algn="l"/>
            <a:r>
              <a:rPr lang="en-US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S. Lazebnik at al., Beyond bag of features: Spatial pyramid matching, CVPR 2006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5650468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Phương pháp Spatial Pyramid Matching [1]</a:t>
            </a:r>
          </a:p>
        </p:txBody>
      </p:sp>
      <p:pic>
        <p:nvPicPr>
          <p:cNvPr id="1026" name="Picture 2" descr="E:\Subjects\Thesis\thesis-slide\image\BOW\spm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07"/>
          <a:stretch/>
        </p:blipFill>
        <p:spPr bwMode="auto">
          <a:xfrm>
            <a:off x="2514600" y="1066800"/>
            <a:ext cx="5059616" cy="345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E:\Subjects\Thesis\thesis-slide\image\BOW\spm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84"/>
          <a:stretch/>
        </p:blipFill>
        <p:spPr bwMode="auto">
          <a:xfrm>
            <a:off x="2514600" y="4629150"/>
            <a:ext cx="5059616" cy="1011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958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514600"/>
            <a:ext cx="10058400" cy="1096012"/>
          </a:xfrm>
        </p:spPr>
        <p:txBody>
          <a:bodyPr>
            <a:normAutofit/>
          </a:bodyPr>
          <a:lstStyle/>
          <a:p>
            <a:r>
              <a:rPr lang="en-US" sz="6000" b="1" smtClean="0">
                <a:solidFill>
                  <a:srgbClr val="4F81BD"/>
                </a:solidFill>
              </a:rPr>
              <a:t>PHƯƠNG PHÁP ĐỀ XUẤT</a:t>
            </a:r>
            <a:endParaRPr lang="en-US" sz="6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84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Phương pháp đề xuất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8" descr="E:\Subjects\Thesis\thesis-slide\image\overallframework\image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71215"/>
            <a:ext cx="1019974" cy="698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9" descr="E:\Subjects\Thesis\thesis-slide\image\overallframework\image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1347215"/>
            <a:ext cx="1019974" cy="64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/>
          <p:cNvPicPr/>
          <p:nvPr/>
        </p:nvPicPr>
        <p:blipFill>
          <a:blip r:embed="rId5"/>
          <a:stretch>
            <a:fillRect/>
          </a:stretch>
        </p:blipFill>
        <p:spPr>
          <a:xfrm>
            <a:off x="838373" y="2067952"/>
            <a:ext cx="1019801" cy="727063"/>
          </a:xfrm>
          <a:prstGeom prst="rect">
            <a:avLst/>
          </a:prstGeom>
          <a:ln>
            <a:noFill/>
          </a:ln>
        </p:spPr>
      </p:pic>
      <p:sp>
        <p:nvSpPr>
          <p:cNvPr id="17" name="CustomShape 7"/>
          <p:cNvSpPr/>
          <p:nvPr/>
        </p:nvSpPr>
        <p:spPr>
          <a:xfrm>
            <a:off x="3771260" y="2331851"/>
            <a:ext cx="318401" cy="2264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  <p:sp>
        <p:nvSpPr>
          <p:cNvPr id="18" name="CustomShape 9"/>
          <p:cNvSpPr/>
          <p:nvPr/>
        </p:nvSpPr>
        <p:spPr>
          <a:xfrm>
            <a:off x="4165861" y="222417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19" name="CustomShape 10"/>
          <p:cNvSpPr/>
          <p:nvPr/>
        </p:nvSpPr>
        <p:spPr>
          <a:xfrm>
            <a:off x="4250101" y="239229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0" name="CustomShape 11"/>
          <p:cNvSpPr/>
          <p:nvPr/>
        </p:nvSpPr>
        <p:spPr>
          <a:xfrm>
            <a:off x="4669861" y="205641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1" name="CustomShape 12"/>
          <p:cNvSpPr/>
          <p:nvPr/>
        </p:nvSpPr>
        <p:spPr>
          <a:xfrm>
            <a:off x="4837981" y="240525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2" name="CustomShape 13"/>
          <p:cNvSpPr/>
          <p:nvPr/>
        </p:nvSpPr>
        <p:spPr>
          <a:xfrm>
            <a:off x="4669861" y="247617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3" name="CustomShape 14"/>
          <p:cNvSpPr/>
          <p:nvPr/>
        </p:nvSpPr>
        <p:spPr>
          <a:xfrm>
            <a:off x="4445941" y="197217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4" name="CustomShape 15"/>
          <p:cNvSpPr/>
          <p:nvPr/>
        </p:nvSpPr>
        <p:spPr>
          <a:xfrm>
            <a:off x="4866421" y="197217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5" name="CustomShape 16"/>
          <p:cNvSpPr/>
          <p:nvPr/>
        </p:nvSpPr>
        <p:spPr>
          <a:xfrm>
            <a:off x="4417861" y="290925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6" name="CustomShape 17"/>
          <p:cNvSpPr/>
          <p:nvPr/>
        </p:nvSpPr>
        <p:spPr>
          <a:xfrm>
            <a:off x="4585981" y="298017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7" name="CustomShape 18"/>
          <p:cNvSpPr/>
          <p:nvPr/>
        </p:nvSpPr>
        <p:spPr>
          <a:xfrm>
            <a:off x="4585981" y="282501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8" name="CustomShape 19"/>
          <p:cNvSpPr/>
          <p:nvPr/>
        </p:nvSpPr>
        <p:spPr>
          <a:xfrm>
            <a:off x="4837981" y="265725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9" name="CustomShape 20"/>
          <p:cNvSpPr/>
          <p:nvPr/>
        </p:nvSpPr>
        <p:spPr>
          <a:xfrm>
            <a:off x="4697941" y="180441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30" name="CustomShape 21"/>
          <p:cNvSpPr/>
          <p:nvPr/>
        </p:nvSpPr>
        <p:spPr>
          <a:xfrm>
            <a:off x="4165861" y="2573015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31" name="CustomShape 7"/>
          <p:cNvSpPr/>
          <p:nvPr/>
        </p:nvSpPr>
        <p:spPr>
          <a:xfrm>
            <a:off x="1923144" y="2337815"/>
            <a:ext cx="318401" cy="2264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  <p:sp>
        <p:nvSpPr>
          <p:cNvPr id="32" name="TextBox 31"/>
          <p:cNvSpPr txBox="1"/>
          <p:nvPr/>
        </p:nvSpPr>
        <p:spPr>
          <a:xfrm>
            <a:off x="2337061" y="2096869"/>
            <a:ext cx="1295154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Trích xuất</a:t>
            </a:r>
          </a:p>
          <a:p>
            <a:pPr algn="just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đặc trưng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ustomShape 24"/>
          <p:cNvSpPr/>
          <p:nvPr/>
        </p:nvSpPr>
        <p:spPr>
          <a:xfrm>
            <a:off x="7382082" y="2280426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34" name="CustomShape 25"/>
          <p:cNvSpPr/>
          <p:nvPr/>
        </p:nvSpPr>
        <p:spPr>
          <a:xfrm>
            <a:off x="7466322" y="2448186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35" name="CustomShape 26"/>
          <p:cNvSpPr/>
          <p:nvPr/>
        </p:nvSpPr>
        <p:spPr>
          <a:xfrm>
            <a:off x="7886082" y="2099346"/>
            <a:ext cx="78486" cy="7452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</p:sp>
      <p:sp>
        <p:nvSpPr>
          <p:cNvPr id="36" name="CustomShape 27"/>
          <p:cNvSpPr/>
          <p:nvPr/>
        </p:nvSpPr>
        <p:spPr>
          <a:xfrm>
            <a:off x="8054202" y="2460786"/>
            <a:ext cx="78486" cy="74520"/>
          </a:xfrm>
          <a:prstGeom prst="ellipse">
            <a:avLst/>
          </a:prstGeom>
          <a:solidFill>
            <a:srgbClr val="984807"/>
          </a:solidFill>
          <a:ln w="25560">
            <a:solidFill>
              <a:srgbClr val="3A5F8B"/>
            </a:solidFill>
            <a:round/>
          </a:ln>
        </p:spPr>
      </p:sp>
      <p:sp>
        <p:nvSpPr>
          <p:cNvPr id="37" name="CustomShape 28"/>
          <p:cNvSpPr/>
          <p:nvPr/>
        </p:nvSpPr>
        <p:spPr>
          <a:xfrm>
            <a:off x="7886082" y="2532426"/>
            <a:ext cx="78486" cy="74520"/>
          </a:xfrm>
          <a:prstGeom prst="ellipse">
            <a:avLst/>
          </a:prstGeom>
          <a:solidFill>
            <a:srgbClr val="984807"/>
          </a:solidFill>
          <a:ln w="25560">
            <a:solidFill>
              <a:srgbClr val="3A5F8B"/>
            </a:solidFill>
            <a:round/>
          </a:ln>
        </p:spPr>
      </p:sp>
      <p:sp>
        <p:nvSpPr>
          <p:cNvPr id="38" name="CustomShape 29"/>
          <p:cNvSpPr/>
          <p:nvPr/>
        </p:nvSpPr>
        <p:spPr>
          <a:xfrm>
            <a:off x="7662522" y="2015466"/>
            <a:ext cx="78486" cy="7452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</p:sp>
      <p:sp>
        <p:nvSpPr>
          <p:cNvPr id="39" name="CustomShape 30"/>
          <p:cNvSpPr/>
          <p:nvPr/>
        </p:nvSpPr>
        <p:spPr>
          <a:xfrm>
            <a:off x="8082282" y="2015466"/>
            <a:ext cx="78486" cy="7452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</p:sp>
      <p:sp>
        <p:nvSpPr>
          <p:cNvPr id="40" name="CustomShape 31"/>
          <p:cNvSpPr/>
          <p:nvPr/>
        </p:nvSpPr>
        <p:spPr>
          <a:xfrm>
            <a:off x="7634082" y="2964786"/>
            <a:ext cx="78486" cy="74520"/>
          </a:xfrm>
          <a:prstGeom prst="ellipse">
            <a:avLst/>
          </a:prstGeom>
          <a:solidFill>
            <a:srgbClr val="FFFF00"/>
          </a:solidFill>
          <a:ln w="25560">
            <a:solidFill>
              <a:srgbClr val="3A5F8B"/>
            </a:solidFill>
            <a:round/>
          </a:ln>
        </p:spPr>
      </p:sp>
      <p:sp>
        <p:nvSpPr>
          <p:cNvPr id="41" name="CustomShape 32"/>
          <p:cNvSpPr/>
          <p:nvPr/>
        </p:nvSpPr>
        <p:spPr>
          <a:xfrm>
            <a:off x="7802202" y="3036426"/>
            <a:ext cx="78486" cy="74520"/>
          </a:xfrm>
          <a:prstGeom prst="ellipse">
            <a:avLst/>
          </a:prstGeom>
          <a:solidFill>
            <a:srgbClr val="FFFF00"/>
          </a:solidFill>
          <a:ln w="25560">
            <a:solidFill>
              <a:srgbClr val="3A5F8B"/>
            </a:solidFill>
            <a:round/>
          </a:ln>
        </p:spPr>
      </p:sp>
      <p:sp>
        <p:nvSpPr>
          <p:cNvPr id="42" name="CustomShape 33"/>
          <p:cNvSpPr/>
          <p:nvPr/>
        </p:nvSpPr>
        <p:spPr>
          <a:xfrm>
            <a:off x="7802202" y="2881266"/>
            <a:ext cx="78486" cy="74520"/>
          </a:xfrm>
          <a:prstGeom prst="ellipse">
            <a:avLst/>
          </a:prstGeom>
          <a:solidFill>
            <a:srgbClr val="FFFF00"/>
          </a:solidFill>
          <a:ln w="25560">
            <a:solidFill>
              <a:srgbClr val="3A5F8B"/>
            </a:solidFill>
            <a:round/>
          </a:ln>
        </p:spPr>
      </p:sp>
      <p:sp>
        <p:nvSpPr>
          <p:cNvPr id="43" name="CustomShape 34"/>
          <p:cNvSpPr/>
          <p:nvPr/>
        </p:nvSpPr>
        <p:spPr>
          <a:xfrm>
            <a:off x="8054202" y="2712786"/>
            <a:ext cx="78486" cy="74520"/>
          </a:xfrm>
          <a:prstGeom prst="ellipse">
            <a:avLst/>
          </a:prstGeom>
          <a:solidFill>
            <a:srgbClr val="984807"/>
          </a:solidFill>
          <a:ln w="25560">
            <a:solidFill>
              <a:srgbClr val="3A5F8B"/>
            </a:solidFill>
            <a:round/>
          </a:ln>
        </p:spPr>
      </p:sp>
      <p:sp>
        <p:nvSpPr>
          <p:cNvPr id="44" name="CustomShape 35"/>
          <p:cNvSpPr/>
          <p:nvPr/>
        </p:nvSpPr>
        <p:spPr>
          <a:xfrm>
            <a:off x="7914522" y="1847346"/>
            <a:ext cx="78486" cy="7452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</p:sp>
      <p:sp>
        <p:nvSpPr>
          <p:cNvPr id="45" name="CustomShape 36"/>
          <p:cNvSpPr/>
          <p:nvPr/>
        </p:nvSpPr>
        <p:spPr>
          <a:xfrm>
            <a:off x="7382082" y="2629266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46" name="CustomShape 37"/>
          <p:cNvSpPr/>
          <p:nvPr/>
        </p:nvSpPr>
        <p:spPr>
          <a:xfrm>
            <a:off x="7549842" y="1763466"/>
            <a:ext cx="638173" cy="453952"/>
          </a:xfrm>
          <a:prstGeom prst="ellipse">
            <a:avLst/>
          </a:prstGeom>
          <a:noFill/>
          <a:ln w="25560">
            <a:solidFill>
              <a:srgbClr val="FF0000"/>
            </a:solidFill>
            <a:round/>
          </a:ln>
        </p:spPr>
      </p:sp>
      <p:sp>
        <p:nvSpPr>
          <p:cNvPr id="47" name="CustomShape 38"/>
          <p:cNvSpPr/>
          <p:nvPr/>
        </p:nvSpPr>
        <p:spPr>
          <a:xfrm>
            <a:off x="7466322" y="2784426"/>
            <a:ext cx="478459" cy="453952"/>
          </a:xfrm>
          <a:prstGeom prst="ellipse">
            <a:avLst/>
          </a:prstGeom>
          <a:noFill/>
          <a:ln w="25560">
            <a:solidFill>
              <a:srgbClr val="FFFF00"/>
            </a:solidFill>
            <a:round/>
          </a:ln>
        </p:spPr>
      </p:sp>
      <p:sp>
        <p:nvSpPr>
          <p:cNvPr id="48" name="CustomShape 39"/>
          <p:cNvSpPr/>
          <p:nvPr/>
        </p:nvSpPr>
        <p:spPr>
          <a:xfrm>
            <a:off x="7802202" y="2363946"/>
            <a:ext cx="478459" cy="453952"/>
          </a:xfrm>
          <a:prstGeom prst="ellipse">
            <a:avLst/>
          </a:prstGeom>
          <a:noFill/>
          <a:ln w="25560">
            <a:solidFill>
              <a:srgbClr val="632523"/>
            </a:solidFill>
            <a:round/>
          </a:ln>
        </p:spPr>
      </p:sp>
      <p:sp>
        <p:nvSpPr>
          <p:cNvPr id="49" name="CustomShape 40"/>
          <p:cNvSpPr/>
          <p:nvPr/>
        </p:nvSpPr>
        <p:spPr>
          <a:xfrm>
            <a:off x="7298202" y="2196186"/>
            <a:ext cx="398259" cy="530099"/>
          </a:xfrm>
          <a:prstGeom prst="ellipse">
            <a:avLst/>
          </a:prstGeom>
          <a:noFill/>
          <a:ln w="25560">
            <a:solidFill>
              <a:srgbClr val="3A5F8B"/>
            </a:solidFill>
            <a:round/>
          </a:ln>
        </p:spPr>
      </p:sp>
      <p:sp>
        <p:nvSpPr>
          <p:cNvPr id="50" name="CustomShape 7"/>
          <p:cNvSpPr/>
          <p:nvPr/>
        </p:nvSpPr>
        <p:spPr>
          <a:xfrm>
            <a:off x="6832861" y="2364312"/>
            <a:ext cx="318401" cy="2264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  <p:sp>
        <p:nvSpPr>
          <p:cNvPr id="51" name="TextBox 50"/>
          <p:cNvSpPr txBox="1"/>
          <p:nvPr/>
        </p:nvSpPr>
        <p:spPr>
          <a:xfrm>
            <a:off x="5537461" y="2286000"/>
            <a:ext cx="121920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Gom cụm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CustomShape 7"/>
          <p:cNvSpPr/>
          <p:nvPr/>
        </p:nvSpPr>
        <p:spPr>
          <a:xfrm>
            <a:off x="5066660" y="2339927"/>
            <a:ext cx="318401" cy="2264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  <p:sp>
        <p:nvSpPr>
          <p:cNvPr id="53" name="TextBox 52"/>
          <p:cNvSpPr txBox="1"/>
          <p:nvPr/>
        </p:nvSpPr>
        <p:spPr>
          <a:xfrm>
            <a:off x="3632461" y="1411658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Tập các đặc trưng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4" name="Picture 2" descr="E:\Subjects\Thesis\thesis-slide\image\BOW\dict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3785616"/>
            <a:ext cx="1524000" cy="862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CustomShape 66"/>
          <p:cNvSpPr/>
          <p:nvPr/>
        </p:nvSpPr>
        <p:spPr>
          <a:xfrm>
            <a:off x="7616671" y="3418421"/>
            <a:ext cx="282990" cy="302309"/>
          </a:xfrm>
          <a:prstGeom prst="downArrow">
            <a:avLst>
              <a:gd name="adj1" fmla="val 50000"/>
              <a:gd name="adj2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TextBox 55"/>
          <p:cNvSpPr txBox="1"/>
          <p:nvPr/>
        </p:nvSpPr>
        <p:spPr>
          <a:xfrm>
            <a:off x="8606847" y="4047631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Từ điển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Left Arrow 56"/>
          <p:cNvSpPr/>
          <p:nvPr/>
        </p:nvSpPr>
        <p:spPr>
          <a:xfrm>
            <a:off x="6577818" y="4100921"/>
            <a:ext cx="356382" cy="242479"/>
          </a:xfrm>
          <a:prstGeom prst="leftArrow">
            <a:avLst>
              <a:gd name="adj1" fmla="val 50000"/>
              <a:gd name="adj2" fmla="val 46875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4197181" y="4038600"/>
            <a:ext cx="225468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Tạo chỉ mục ngược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Left Arrow 70"/>
          <p:cNvSpPr/>
          <p:nvPr/>
        </p:nvSpPr>
        <p:spPr>
          <a:xfrm>
            <a:off x="3708661" y="4100921"/>
            <a:ext cx="356382" cy="242479"/>
          </a:xfrm>
          <a:prstGeom prst="leftArrow">
            <a:avLst>
              <a:gd name="adj1" fmla="val 50000"/>
              <a:gd name="adj2" fmla="val 46875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2481683" y="3462397"/>
            <a:ext cx="1175917" cy="11096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2547940" y="3624927"/>
            <a:ext cx="93966" cy="9580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Isosceles Triangle 77"/>
          <p:cNvSpPr/>
          <p:nvPr/>
        </p:nvSpPr>
        <p:spPr>
          <a:xfrm>
            <a:off x="2533910" y="3812977"/>
            <a:ext cx="107704" cy="106321"/>
          </a:xfrm>
          <a:prstGeom prst="triangl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2533910" y="4041577"/>
            <a:ext cx="107996" cy="106321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Diamond 79"/>
          <p:cNvSpPr/>
          <p:nvPr/>
        </p:nvSpPr>
        <p:spPr>
          <a:xfrm>
            <a:off x="2533618" y="4270177"/>
            <a:ext cx="107996" cy="126221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>
            <a:off x="2794014" y="3736777"/>
            <a:ext cx="68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2794014" y="3930325"/>
            <a:ext cx="68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2794014" y="4147898"/>
            <a:ext cx="68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2803721" y="4380799"/>
            <a:ext cx="68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2471317" y="4267200"/>
            <a:ext cx="1338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……………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2751583" y="3429000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i1  i5  i4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2743200" y="3657600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i3  i4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2743200" y="3886200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i2  i1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2751583" y="4114800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i1  i6  i4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3770102" y="5252553"/>
            <a:ext cx="25394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thông tin</a:t>
            </a:r>
          </a:p>
          <a:p>
            <a:pPr algn="ctr"/>
            <a:r>
              <a:rPr lang="en-US" sz="2400" b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không gian ảnh</a:t>
            </a:r>
            <a:endParaRPr lang="en-US" sz="2400" b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Up Arrow 98"/>
          <p:cNvSpPr/>
          <p:nvPr/>
        </p:nvSpPr>
        <p:spPr>
          <a:xfrm>
            <a:off x="2857786" y="4724400"/>
            <a:ext cx="288836" cy="334052"/>
          </a:xfrm>
          <a:prstGeom prst="up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" name="Group 102"/>
          <p:cNvGrpSpPr/>
          <p:nvPr/>
        </p:nvGrpSpPr>
        <p:grpSpPr>
          <a:xfrm>
            <a:off x="2331880" y="5134652"/>
            <a:ext cx="1478120" cy="1037548"/>
            <a:chOff x="2331880" y="5134652"/>
            <a:chExt cx="1478120" cy="1037548"/>
          </a:xfrm>
        </p:grpSpPr>
        <p:grpSp>
          <p:nvGrpSpPr>
            <p:cNvPr id="97" name="Group 96"/>
            <p:cNvGrpSpPr/>
            <p:nvPr/>
          </p:nvGrpSpPr>
          <p:grpSpPr>
            <a:xfrm>
              <a:off x="2331880" y="5134652"/>
              <a:ext cx="1478120" cy="1037548"/>
              <a:chOff x="2331880" y="4800600"/>
              <a:chExt cx="1478120" cy="1037548"/>
            </a:xfrm>
          </p:grpSpPr>
          <p:pic>
            <p:nvPicPr>
              <p:cNvPr id="74" name="Picture 2" descr="E:\Subjects\Thesis\thesis-slide\image\thachthuc.jpg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89" t="7594" r="54046" b="54181"/>
              <a:stretch/>
            </p:blipFill>
            <p:spPr bwMode="auto">
              <a:xfrm>
                <a:off x="2331880" y="4800600"/>
                <a:ext cx="1478120" cy="10375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6" name="Straight Connector 5"/>
              <p:cNvCxnSpPr/>
              <p:nvPr/>
            </p:nvCxnSpPr>
            <p:spPr>
              <a:xfrm>
                <a:off x="3051018" y="4876800"/>
                <a:ext cx="0" cy="8899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2459141" y="5334000"/>
                <a:ext cx="12192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0" name="Oval 99"/>
            <p:cNvSpPr/>
            <p:nvPr/>
          </p:nvSpPr>
          <p:spPr>
            <a:xfrm>
              <a:off x="3352800" y="5532479"/>
              <a:ext cx="131699" cy="12332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2641906" y="5843449"/>
              <a:ext cx="109969" cy="104499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5" name="TextBox 104"/>
          <p:cNvSpPr txBox="1"/>
          <p:nvPr/>
        </p:nvSpPr>
        <p:spPr>
          <a:xfrm>
            <a:off x="1348273" y="3849469"/>
            <a:ext cx="1090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>
                <a:latin typeface="Arial" panose="020B0604020202020204" pitchFamily="34" charset="0"/>
                <a:cs typeface="Arial" panose="020B0604020202020204" pitchFamily="34" charset="0"/>
              </a:rPr>
              <a:t>Chỉ mục ngược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75297" y="1113700"/>
            <a:ext cx="9254503" cy="3777726"/>
            <a:chOff x="575297" y="1113700"/>
            <a:chExt cx="9254503" cy="3777726"/>
          </a:xfrm>
        </p:grpSpPr>
        <p:sp>
          <p:nvSpPr>
            <p:cNvPr id="2" name="Rectangle 1"/>
            <p:cNvSpPr/>
            <p:nvPr/>
          </p:nvSpPr>
          <p:spPr>
            <a:xfrm>
              <a:off x="575297" y="1113700"/>
              <a:ext cx="1756583" cy="258311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2286000" y="1113700"/>
              <a:ext cx="7467600" cy="2124678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708661" y="3352800"/>
              <a:ext cx="6121139" cy="153862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44004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9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Phương pháp đề xuất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208520" y="5983817"/>
            <a:ext cx="2346960" cy="340783"/>
          </a:xfrm>
        </p:spPr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893567" y="5791200"/>
            <a:ext cx="41168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Quá trình tạo chỉ mục ngược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E:\Subjects\Thesis\thesis-slide\image\proposed\datas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367" y="1173163"/>
            <a:ext cx="1974850" cy="149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Subjects\Thesis\thesis-slide\image\proposed\inv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1905000"/>
            <a:ext cx="981075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Subjects\Thesis\thesis-slide\image\proposed\spatial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737" y="1874837"/>
            <a:ext cx="1731963" cy="3535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Subjects\Thesis\thesis-slide\image\proposed\bow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73" y="3005137"/>
            <a:ext cx="1798637" cy="1262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Down Arrow 16"/>
          <p:cNvSpPr/>
          <p:nvPr/>
        </p:nvSpPr>
        <p:spPr>
          <a:xfrm>
            <a:off x="1385441" y="2667000"/>
            <a:ext cx="228600" cy="304800"/>
          </a:xfrm>
          <a:prstGeom prst="down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3302000" y="3410505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evel 1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76600" y="217963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evel 0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302000" y="4629705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evel 2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ight Arrow 28"/>
          <p:cNvSpPr/>
          <p:nvPr/>
        </p:nvSpPr>
        <p:spPr>
          <a:xfrm>
            <a:off x="2667000" y="3429000"/>
            <a:ext cx="419100" cy="304800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>
            <a:off x="6629400" y="3503054"/>
            <a:ext cx="419100" cy="304800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>
            <a:off x="6629400" y="2362200"/>
            <a:ext cx="419100" cy="304800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6695941" y="4724400"/>
            <a:ext cx="419100" cy="304800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34887" y="2632472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BoW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019800" y="1334869"/>
            <a:ext cx="1685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nverted index </a:t>
            </a:r>
          </a:p>
          <a:p>
            <a:pPr algn="ctr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generation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979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Phương pháp đề xuất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E:\Subjects\Thesis\thesis-slide\image\query_proces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679" y="1219200"/>
            <a:ext cx="9218324" cy="4179864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" y="5558135"/>
            <a:ext cx="10058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Quá trình truy vấn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01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514600"/>
            <a:ext cx="10058400" cy="1096012"/>
          </a:xfrm>
        </p:spPr>
        <p:txBody>
          <a:bodyPr>
            <a:normAutofit/>
          </a:bodyPr>
          <a:lstStyle/>
          <a:p>
            <a:r>
              <a:rPr lang="en-US" sz="6000" b="1" smtClean="0">
                <a:solidFill>
                  <a:srgbClr val="4F81BD"/>
                </a:solidFill>
              </a:rPr>
              <a:t>THÍ NGHIỆM</a:t>
            </a:r>
            <a:endParaRPr lang="en-US" sz="6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55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Thí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516962"/>
              </p:ext>
            </p:extLst>
          </p:nvPr>
        </p:nvGraphicFramePr>
        <p:xfrm>
          <a:off x="1752600" y="2286000"/>
          <a:ext cx="67056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1981200"/>
                <a:gridCol w="1981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 image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 query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Oxford</a:t>
                      </a:r>
                      <a:r>
                        <a:rPr lang="en-US" sz="24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5k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5,063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132080">
                <a:tc>
                  <a:txBody>
                    <a:bodyPr/>
                    <a:lstStyle/>
                    <a:p>
                      <a:pPr algn="l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Paris</a:t>
                      </a:r>
                      <a:r>
                        <a:rPr lang="en-US" sz="24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6k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6,412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Oxford</a:t>
                      </a:r>
                      <a:r>
                        <a:rPr lang="en-US" sz="24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5k + 100k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105,134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</a:t>
                      </a:r>
                      <a:endParaRPr lang="en-US" sz="2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14400" y="1524000"/>
            <a:ext cx="350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Các bộ dữ liệu [1]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90600" y="4572000"/>
            <a:ext cx="784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Chỉ số đánh giá: mean Average Precision (mAP) [2]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81000" y="5932604"/>
            <a:ext cx="9677400" cy="340783"/>
          </a:xfrm>
        </p:spPr>
        <p:txBody>
          <a:bodyPr/>
          <a:lstStyle/>
          <a:p>
            <a:pPr algn="l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[1] http://www.robots.ox.ac.uk/~vgg/data</a:t>
            </a:r>
          </a:p>
          <a:p>
            <a:pPr algn="l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J. Philbin at al., Object retrieval with large vocabularies and fast spatial matching, CVPR 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2007</a:t>
            </a:r>
          </a:p>
        </p:txBody>
      </p:sp>
    </p:spTree>
    <p:extLst>
      <p:ext uri="{BB962C8B-B14F-4D97-AF65-F5344CB8AC3E}">
        <p14:creationId xmlns:p14="http://schemas.microsoft.com/office/powerpoint/2010/main" val="227106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Cài đặt thí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914400" y="1524000"/>
            <a:ext cx="866310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Cài đặt ba phương pháp:</a:t>
            </a:r>
            <a:endParaRPr lang="en-US" sz="2400" b="1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Phương pháp đề xuất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: mô hình BoW + inverted index đề xuất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endParaRPr lang="en-US" sz="2400" b="1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Phương pháp 1: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mô hình BoW + inverted index cơ bản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endParaRPr lang="en-US" sz="24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Phương pháp 2: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mô hình BoW + inverted index cơ bản + SPM ranking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400" b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8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Cài đặt thí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/>
          <p:nvPr/>
        </p:nvPicPr>
        <p:blipFill>
          <a:blip r:embed="rId3"/>
          <a:stretch>
            <a:fillRect/>
          </a:stretch>
        </p:blipFill>
        <p:spPr>
          <a:xfrm>
            <a:off x="685800" y="1692840"/>
            <a:ext cx="1006560" cy="670320"/>
          </a:xfrm>
          <a:prstGeom prst="rect">
            <a:avLst/>
          </a:prstGeom>
          <a:ln>
            <a:noFill/>
          </a:ln>
        </p:spPr>
      </p:pic>
      <p:pic>
        <p:nvPicPr>
          <p:cNvPr id="15" name="Picture 14"/>
          <p:cNvPicPr/>
          <p:nvPr/>
        </p:nvPicPr>
        <p:blipFill>
          <a:blip r:embed="rId4"/>
          <a:stretch>
            <a:fillRect/>
          </a:stretch>
        </p:blipFill>
        <p:spPr>
          <a:xfrm>
            <a:off x="685800" y="2448840"/>
            <a:ext cx="1006560" cy="737640"/>
          </a:xfrm>
          <a:prstGeom prst="rect">
            <a:avLst/>
          </a:prstGeom>
          <a:ln>
            <a:noFill/>
          </a:ln>
        </p:spPr>
      </p:pic>
      <p:pic>
        <p:nvPicPr>
          <p:cNvPr id="16" name="Picture 15"/>
          <p:cNvPicPr/>
          <p:nvPr/>
        </p:nvPicPr>
        <p:blipFill>
          <a:blip r:embed="rId5"/>
          <a:stretch>
            <a:fillRect/>
          </a:stretch>
        </p:blipFill>
        <p:spPr>
          <a:xfrm>
            <a:off x="685800" y="3258120"/>
            <a:ext cx="1029600" cy="754560"/>
          </a:xfrm>
          <a:prstGeom prst="rect">
            <a:avLst/>
          </a:prstGeom>
          <a:ln>
            <a:noFill/>
          </a:ln>
        </p:spPr>
      </p:pic>
      <p:sp>
        <p:nvSpPr>
          <p:cNvPr id="17" name="CustomShape 3"/>
          <p:cNvSpPr/>
          <p:nvPr/>
        </p:nvSpPr>
        <p:spPr>
          <a:xfrm rot="5242800">
            <a:off x="1085760" y="4048680"/>
            <a:ext cx="376920" cy="401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979">
                <a:solidFill>
                  <a:srgbClr val="000000"/>
                </a:solidFill>
                <a:latin typeface="Calibri"/>
              </a:rPr>
              <a:t>…</a:t>
            </a:r>
            <a:endParaRPr/>
          </a:p>
        </p:txBody>
      </p:sp>
      <p:sp>
        <p:nvSpPr>
          <p:cNvPr id="18" name="CustomShape 4"/>
          <p:cNvSpPr/>
          <p:nvPr/>
        </p:nvSpPr>
        <p:spPr>
          <a:xfrm>
            <a:off x="1905000" y="1900200"/>
            <a:ext cx="166680" cy="1762560"/>
          </a:xfrm>
          <a:prstGeom prst="rightBrace">
            <a:avLst>
              <a:gd name="adj1" fmla="val 8333"/>
              <a:gd name="adj2" fmla="val 50000"/>
            </a:avLst>
          </a:prstGeom>
          <a:noFill/>
          <a:ln w="9360">
            <a:solidFill>
              <a:srgbClr val="000000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19" name="CustomShape 5"/>
          <p:cNvSpPr/>
          <p:nvPr/>
        </p:nvSpPr>
        <p:spPr>
          <a:xfrm>
            <a:off x="2514600" y="2395200"/>
            <a:ext cx="2883540" cy="703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lIns="90000" tIns="45000" rIns="90000" bIns="4500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979">
                <a:solidFill>
                  <a:srgbClr val="000000"/>
                </a:solidFill>
                <a:latin typeface="Calibri"/>
              </a:rPr>
              <a:t>Hessian-Affine </a:t>
            </a:r>
            <a:r>
              <a:rPr lang="en-US" sz="1979" smtClean="0">
                <a:solidFill>
                  <a:srgbClr val="000000"/>
                </a:solidFill>
                <a:latin typeface="Calibri"/>
              </a:rPr>
              <a:t>detector [1]</a:t>
            </a:r>
          </a:p>
          <a:p>
            <a:pPr>
              <a:lnSpc>
                <a:spcPct val="100000"/>
              </a:lnSpc>
            </a:pPr>
            <a:r>
              <a:rPr lang="en-US" sz="1979" smtClean="0">
                <a:solidFill>
                  <a:srgbClr val="000000"/>
                </a:solidFill>
                <a:latin typeface="Calibri"/>
              </a:rPr>
              <a:t>+</a:t>
            </a:r>
            <a:r>
              <a:rPr lang="en-US"/>
              <a:t> </a:t>
            </a:r>
            <a:r>
              <a:rPr lang="en-US" sz="1979" smtClean="0">
                <a:solidFill>
                  <a:srgbClr val="000000"/>
                </a:solidFill>
                <a:latin typeface="Calibri"/>
              </a:rPr>
              <a:t>rootSIFT descriptor [2]</a:t>
            </a:r>
            <a:endParaRPr/>
          </a:p>
        </p:txBody>
      </p:sp>
      <p:sp>
        <p:nvSpPr>
          <p:cNvPr id="20" name="CustomShape 6"/>
          <p:cNvSpPr/>
          <p:nvPr/>
        </p:nvSpPr>
        <p:spPr>
          <a:xfrm>
            <a:off x="2133600" y="2647200"/>
            <a:ext cx="334440" cy="2505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21" name="CustomShape 7"/>
          <p:cNvSpPr/>
          <p:nvPr/>
        </p:nvSpPr>
        <p:spPr>
          <a:xfrm>
            <a:off x="5474160" y="2647200"/>
            <a:ext cx="334440" cy="2505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22" name="CustomShape 8"/>
          <p:cNvSpPr/>
          <p:nvPr/>
        </p:nvSpPr>
        <p:spPr>
          <a:xfrm>
            <a:off x="7236720" y="2141400"/>
            <a:ext cx="2669280" cy="9594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lIns="90000" tIns="45000" rIns="90000" bIns="4500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Approximate </a:t>
            </a:r>
            <a:r>
              <a:rPr lang="en-US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 [3</a:t>
            </a:r>
            <a:r>
              <a:rPr lang="en-US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algn="ctr">
              <a:lnSpc>
                <a:spcPct val="100000"/>
              </a:lnSpc>
            </a:pPr>
            <a:r>
              <a:rPr lang="en-US" i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1M</a:t>
            </a:r>
          </a:p>
          <a:p>
            <a:pPr algn="ctr">
              <a:lnSpc>
                <a:spcPct val="100000"/>
              </a:lnSpc>
            </a:pPr>
            <a:r>
              <a:rPr lang="en-US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 </a:t>
            </a:r>
            <a:r>
              <a:rPr lang="en-US" i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iterations</a:t>
            </a:r>
            <a:endParaRPr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CustomShape 9"/>
          <p:cNvSpPr/>
          <p:nvPr/>
        </p:nvSpPr>
        <p:spPr>
          <a:xfrm>
            <a:off x="5978160" y="231096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24" name="CustomShape 10"/>
          <p:cNvSpPr/>
          <p:nvPr/>
        </p:nvSpPr>
        <p:spPr>
          <a:xfrm>
            <a:off x="6062400" y="247908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25" name="CustomShape 11"/>
          <p:cNvSpPr/>
          <p:nvPr/>
        </p:nvSpPr>
        <p:spPr>
          <a:xfrm>
            <a:off x="6482160" y="214320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26" name="CustomShape 12"/>
          <p:cNvSpPr/>
          <p:nvPr/>
        </p:nvSpPr>
        <p:spPr>
          <a:xfrm>
            <a:off x="6650280" y="249204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27" name="CustomShape 13"/>
          <p:cNvSpPr/>
          <p:nvPr/>
        </p:nvSpPr>
        <p:spPr>
          <a:xfrm>
            <a:off x="6482160" y="256296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28" name="CustomShape 14"/>
          <p:cNvSpPr/>
          <p:nvPr/>
        </p:nvSpPr>
        <p:spPr>
          <a:xfrm>
            <a:off x="6258240" y="205896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29" name="CustomShape 15"/>
          <p:cNvSpPr/>
          <p:nvPr/>
        </p:nvSpPr>
        <p:spPr>
          <a:xfrm>
            <a:off x="6678720" y="205896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0" name="CustomShape 16"/>
          <p:cNvSpPr/>
          <p:nvPr/>
        </p:nvSpPr>
        <p:spPr>
          <a:xfrm>
            <a:off x="6230160" y="299604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1" name="CustomShape 17"/>
          <p:cNvSpPr/>
          <p:nvPr/>
        </p:nvSpPr>
        <p:spPr>
          <a:xfrm>
            <a:off x="6398280" y="306696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2" name="CustomShape 18"/>
          <p:cNvSpPr/>
          <p:nvPr/>
        </p:nvSpPr>
        <p:spPr>
          <a:xfrm>
            <a:off x="6398280" y="291180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3" name="CustomShape 19"/>
          <p:cNvSpPr/>
          <p:nvPr/>
        </p:nvSpPr>
        <p:spPr>
          <a:xfrm>
            <a:off x="6650280" y="274404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4" name="CustomShape 20"/>
          <p:cNvSpPr/>
          <p:nvPr/>
        </p:nvSpPr>
        <p:spPr>
          <a:xfrm>
            <a:off x="6510240" y="189120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5" name="CustomShape 21"/>
          <p:cNvSpPr/>
          <p:nvPr/>
        </p:nvSpPr>
        <p:spPr>
          <a:xfrm>
            <a:off x="5978160" y="265980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6" name="CustomShape 22"/>
          <p:cNvSpPr/>
          <p:nvPr/>
        </p:nvSpPr>
        <p:spPr>
          <a:xfrm>
            <a:off x="5486400" y="3318960"/>
            <a:ext cx="1687320" cy="4006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979" smtClean="0">
                <a:solidFill>
                  <a:srgbClr val="000000"/>
                </a:solidFill>
                <a:latin typeface="Calibri"/>
              </a:rPr>
              <a:t>Tập các đặc trưng</a:t>
            </a:r>
            <a:endParaRPr/>
          </a:p>
        </p:txBody>
      </p:sp>
      <p:sp>
        <p:nvSpPr>
          <p:cNvPr id="37" name="CustomShape 23"/>
          <p:cNvSpPr/>
          <p:nvPr/>
        </p:nvSpPr>
        <p:spPr>
          <a:xfrm>
            <a:off x="6818400" y="2661480"/>
            <a:ext cx="334440" cy="2505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8" name="CustomShape 24"/>
          <p:cNvSpPr/>
          <p:nvPr/>
        </p:nvSpPr>
        <p:spPr>
          <a:xfrm>
            <a:off x="7831440" y="425604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9" name="CustomShape 25"/>
          <p:cNvSpPr/>
          <p:nvPr/>
        </p:nvSpPr>
        <p:spPr>
          <a:xfrm>
            <a:off x="7915680" y="442380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0" name="CustomShape 26"/>
          <p:cNvSpPr/>
          <p:nvPr/>
        </p:nvSpPr>
        <p:spPr>
          <a:xfrm>
            <a:off x="8335440" y="4074960"/>
            <a:ext cx="82440" cy="8244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1" name="CustomShape 27"/>
          <p:cNvSpPr/>
          <p:nvPr/>
        </p:nvSpPr>
        <p:spPr>
          <a:xfrm>
            <a:off x="8503560" y="4436400"/>
            <a:ext cx="82440" cy="82440"/>
          </a:xfrm>
          <a:prstGeom prst="ellipse">
            <a:avLst/>
          </a:prstGeom>
          <a:solidFill>
            <a:srgbClr val="984807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2" name="CustomShape 28"/>
          <p:cNvSpPr/>
          <p:nvPr/>
        </p:nvSpPr>
        <p:spPr>
          <a:xfrm>
            <a:off x="8335440" y="4508040"/>
            <a:ext cx="82440" cy="82440"/>
          </a:xfrm>
          <a:prstGeom prst="ellipse">
            <a:avLst/>
          </a:prstGeom>
          <a:solidFill>
            <a:srgbClr val="984807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3" name="CustomShape 29"/>
          <p:cNvSpPr/>
          <p:nvPr/>
        </p:nvSpPr>
        <p:spPr>
          <a:xfrm>
            <a:off x="8111880" y="3991080"/>
            <a:ext cx="82440" cy="8244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4" name="CustomShape 30"/>
          <p:cNvSpPr/>
          <p:nvPr/>
        </p:nvSpPr>
        <p:spPr>
          <a:xfrm>
            <a:off x="8531640" y="3991080"/>
            <a:ext cx="82440" cy="8244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5" name="CustomShape 31"/>
          <p:cNvSpPr/>
          <p:nvPr/>
        </p:nvSpPr>
        <p:spPr>
          <a:xfrm>
            <a:off x="8083440" y="4940400"/>
            <a:ext cx="82440" cy="82440"/>
          </a:xfrm>
          <a:prstGeom prst="ellipse">
            <a:avLst/>
          </a:prstGeom>
          <a:solidFill>
            <a:srgbClr val="FFFF0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6" name="CustomShape 32"/>
          <p:cNvSpPr/>
          <p:nvPr/>
        </p:nvSpPr>
        <p:spPr>
          <a:xfrm>
            <a:off x="8251560" y="5012040"/>
            <a:ext cx="82440" cy="82440"/>
          </a:xfrm>
          <a:prstGeom prst="ellipse">
            <a:avLst/>
          </a:prstGeom>
          <a:solidFill>
            <a:srgbClr val="FFFF0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7" name="CustomShape 33"/>
          <p:cNvSpPr/>
          <p:nvPr/>
        </p:nvSpPr>
        <p:spPr>
          <a:xfrm>
            <a:off x="8251560" y="4856880"/>
            <a:ext cx="82440" cy="82440"/>
          </a:xfrm>
          <a:prstGeom prst="ellipse">
            <a:avLst/>
          </a:prstGeom>
          <a:solidFill>
            <a:srgbClr val="FFFF0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8" name="CustomShape 34"/>
          <p:cNvSpPr/>
          <p:nvPr/>
        </p:nvSpPr>
        <p:spPr>
          <a:xfrm>
            <a:off x="8503560" y="4688400"/>
            <a:ext cx="82440" cy="82440"/>
          </a:xfrm>
          <a:prstGeom prst="ellipse">
            <a:avLst/>
          </a:prstGeom>
          <a:solidFill>
            <a:srgbClr val="984807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49" name="CustomShape 35"/>
          <p:cNvSpPr/>
          <p:nvPr/>
        </p:nvSpPr>
        <p:spPr>
          <a:xfrm>
            <a:off x="8363880" y="3822960"/>
            <a:ext cx="82440" cy="8244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0" name="CustomShape 36"/>
          <p:cNvSpPr/>
          <p:nvPr/>
        </p:nvSpPr>
        <p:spPr>
          <a:xfrm>
            <a:off x="7831440" y="4604880"/>
            <a:ext cx="82440" cy="82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1" name="CustomShape 37"/>
          <p:cNvSpPr/>
          <p:nvPr/>
        </p:nvSpPr>
        <p:spPr>
          <a:xfrm>
            <a:off x="7999200" y="3739080"/>
            <a:ext cx="670320" cy="502200"/>
          </a:xfrm>
          <a:prstGeom prst="ellipse">
            <a:avLst/>
          </a:prstGeom>
          <a:noFill/>
          <a:ln w="25560">
            <a:solidFill>
              <a:srgbClr val="FF0000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2" name="CustomShape 38"/>
          <p:cNvSpPr/>
          <p:nvPr/>
        </p:nvSpPr>
        <p:spPr>
          <a:xfrm>
            <a:off x="7915680" y="4760040"/>
            <a:ext cx="502560" cy="502200"/>
          </a:xfrm>
          <a:prstGeom prst="ellipse">
            <a:avLst/>
          </a:prstGeom>
          <a:noFill/>
          <a:ln w="25560">
            <a:solidFill>
              <a:srgbClr val="FFFF00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3" name="CustomShape 39"/>
          <p:cNvSpPr/>
          <p:nvPr/>
        </p:nvSpPr>
        <p:spPr>
          <a:xfrm>
            <a:off x="8251560" y="4339560"/>
            <a:ext cx="502560" cy="502200"/>
          </a:xfrm>
          <a:prstGeom prst="ellipse">
            <a:avLst/>
          </a:prstGeom>
          <a:noFill/>
          <a:ln w="25560">
            <a:solidFill>
              <a:srgbClr val="632523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4" name="CustomShape 40"/>
          <p:cNvSpPr/>
          <p:nvPr/>
        </p:nvSpPr>
        <p:spPr>
          <a:xfrm>
            <a:off x="7735080" y="4171800"/>
            <a:ext cx="418320" cy="586440"/>
          </a:xfrm>
          <a:prstGeom prst="ellipse">
            <a:avLst/>
          </a:prstGeom>
          <a:noFill/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55" name="CustomShape 41"/>
          <p:cNvSpPr/>
          <p:nvPr/>
        </p:nvSpPr>
        <p:spPr>
          <a:xfrm>
            <a:off x="7751160" y="5313960"/>
            <a:ext cx="1245240" cy="4010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979" smtClean="0">
                <a:solidFill>
                  <a:srgbClr val="000000"/>
                </a:solidFill>
                <a:latin typeface="Calibri"/>
              </a:rPr>
              <a:t>Từ điển</a:t>
            </a:r>
            <a:endParaRPr/>
          </a:p>
        </p:txBody>
      </p:sp>
      <p:sp>
        <p:nvSpPr>
          <p:cNvPr id="56" name="CustomShape 42"/>
          <p:cNvSpPr/>
          <p:nvPr/>
        </p:nvSpPr>
        <p:spPr>
          <a:xfrm>
            <a:off x="5638800" y="4207440"/>
            <a:ext cx="1510560" cy="703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lIns="90000" tIns="45000" rIns="90000" bIns="4500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979" smtClean="0">
                <a:solidFill>
                  <a:srgbClr val="000000"/>
                </a:solidFill>
                <a:latin typeface="Calibri"/>
              </a:rPr>
              <a:t>Tạo chỉ mục ngược</a:t>
            </a:r>
            <a:endParaRPr/>
          </a:p>
        </p:txBody>
      </p:sp>
      <p:sp>
        <p:nvSpPr>
          <p:cNvPr id="79" name="CustomShape 65"/>
          <p:cNvSpPr/>
          <p:nvPr/>
        </p:nvSpPr>
        <p:spPr>
          <a:xfrm rot="5400000">
            <a:off x="7239000" y="4411200"/>
            <a:ext cx="334440" cy="3344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4F81BD"/>
          </a:solidFill>
          <a:ln w="25560">
            <a:solidFill>
              <a:srgbClr val="4F81BD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80" name="CustomShape 66"/>
          <p:cNvSpPr/>
          <p:nvPr/>
        </p:nvSpPr>
        <p:spPr>
          <a:xfrm>
            <a:off x="8078400" y="3235080"/>
            <a:ext cx="334440" cy="3344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/>
          <a:lstStyle/>
          <a:p>
            <a:endParaRPr lang="en-US"/>
          </a:p>
        </p:txBody>
      </p:sp>
      <p:pic>
        <p:nvPicPr>
          <p:cNvPr id="82" name="Picture 8" descr="E:\Subjects\Thesis\thesis-slide\image\overallframework\image1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204279"/>
            <a:ext cx="1019974" cy="698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9" descr="E:\Subjects\Thesis\thesis-slide\image\overallframework\image2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1680279"/>
            <a:ext cx="1019974" cy="64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685973" y="2401016"/>
            <a:ext cx="1019801" cy="727063"/>
          </a:xfrm>
          <a:prstGeom prst="rect">
            <a:avLst/>
          </a:prstGeom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0" y="1143000"/>
            <a:ext cx="1005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Thông số cài đặt mô hình Bag-of-words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6200" y="5410200"/>
            <a:ext cx="9982200" cy="1048740"/>
          </a:xfrm>
        </p:spPr>
        <p:txBody>
          <a:bodyPr/>
          <a:lstStyle/>
          <a:p>
            <a:pPr algn="l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[1] K. Mikolajczyk at al., A comparision of affine region detector, IJCV 2005</a:t>
            </a:r>
          </a:p>
          <a:p>
            <a:pPr algn="l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[2] R. Arandjelovic at al., Three things every one shoud know to improve image retrieval, CVPR 2012</a:t>
            </a:r>
          </a:p>
          <a:p>
            <a:pPr algn="l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[3] J. Philbin at al., Object retrieval with large vocabularies and fast spatial matching, CVPR 2007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18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Kết quả thí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3106194"/>
              </p:ext>
            </p:extLst>
          </p:nvPr>
        </p:nvGraphicFramePr>
        <p:xfrm>
          <a:off x="448742" y="2286000"/>
          <a:ext cx="9144000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1295400"/>
                <a:gridCol w="3200400"/>
                <a:gridCol w="1905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Phương</a:t>
                      </a:r>
                      <a:r>
                        <a:rPr lang="en-US" sz="20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pháp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mAP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Tổng</a:t>
                      </a:r>
                      <a:r>
                        <a:rPr lang="en-US" sz="20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thời gian truy vấn (55 queries)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Bộ</a:t>
                      </a:r>
                      <a:r>
                        <a:rPr lang="en-US" sz="20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nhớ sử dụng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899160"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Phương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pháp đ</a:t>
                      </a:r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ề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xuất (</a:t>
                      </a:r>
                      <a:r>
                        <a:rPr lang="en-US" sz="2000" b="1" i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2)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0.5851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0.1651 (s)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481.7 MB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838200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BoW + inverted index cơ bản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0.5678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0.0788 (s)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68.3 MB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BoW + inverted index cơ bản + SPM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0.6204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30.12 (s)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68.3 MB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0" y="1447800"/>
            <a:ext cx="1005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Arial" panose="020B0604020202020204" pitchFamily="34" charset="0"/>
                <a:cs typeface="Arial" panose="020B0604020202020204" pitchFamily="34" charset="0"/>
              </a:rPr>
              <a:t>Oxford 5k</a:t>
            </a:r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1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  <a:latin typeface="+mn-lt"/>
              </a:rPr>
              <a:t>Nội dung trình bày</a:t>
            </a:r>
            <a:endParaRPr lang="en-US" sz="4000" b="1">
              <a:solidFill>
                <a:srgbClr val="4F81BD"/>
              </a:solidFill>
              <a:latin typeface="+mn-lt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991600" y="5943600"/>
            <a:ext cx="566979" cy="340783"/>
          </a:xfrm>
        </p:spPr>
        <p:txBody>
          <a:bodyPr/>
          <a:lstStyle/>
          <a:p>
            <a:fld id="{B6F15528-21DE-4FAA-801E-634DDDAF4B2B}" type="slidenum">
              <a:rPr lang="en-US" smtClean="0">
                <a:latin typeface="+mn-lt"/>
              </a:rPr>
              <a:pPr/>
              <a:t>2</a:t>
            </a:fld>
            <a:endParaRPr lang="en-US">
              <a:latin typeface="+mn-lt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914400" y="1371600"/>
            <a:ext cx="8053502" cy="4433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smtClean="0">
                <a:latin typeface="Arial" panose="020B0604020202020204" pitchFamily="34" charset="0"/>
                <a:cs typeface="Arial" panose="020B0604020202020204" pitchFamily="34" charset="0"/>
              </a:rPr>
              <a:t>Tổng quan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smtClean="0">
                <a:latin typeface="Arial" panose="020B0604020202020204" pitchFamily="34" charset="0"/>
                <a:cs typeface="Arial" panose="020B0604020202020204" pitchFamily="34" charset="0"/>
              </a:rPr>
              <a:t>Các công trình liên quan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smtClean="0">
                <a:latin typeface="Arial" panose="020B0604020202020204" pitchFamily="34" charset="0"/>
                <a:cs typeface="Arial" panose="020B0604020202020204" pitchFamily="34" charset="0"/>
              </a:rPr>
              <a:t>Phương pháp đề xuất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smtClean="0">
                <a:latin typeface="Arial" panose="020B0604020202020204" pitchFamily="34" charset="0"/>
                <a:cs typeface="Arial" panose="020B0604020202020204" pitchFamily="34" charset="0"/>
              </a:rPr>
              <a:t>Thí </a:t>
            </a:r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nghiệm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Ứng dụng thực nghiệm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smtClean="0">
                <a:latin typeface="Arial" panose="020B0604020202020204" pitchFamily="34" charset="0"/>
                <a:cs typeface="Arial" panose="020B0604020202020204" pitchFamily="34" charset="0"/>
              </a:rPr>
              <a:t>Kết luận và hướng phát triển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25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Kết quả thí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8634075"/>
              </p:ext>
            </p:extLst>
          </p:nvPr>
        </p:nvGraphicFramePr>
        <p:xfrm>
          <a:off x="448742" y="2286000"/>
          <a:ext cx="9144000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1295400"/>
                <a:gridCol w="3200400"/>
                <a:gridCol w="1905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Phương</a:t>
                      </a:r>
                      <a:r>
                        <a:rPr lang="en-US" sz="20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pháp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mAP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Tổng</a:t>
                      </a:r>
                      <a:r>
                        <a:rPr lang="en-US" sz="20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thời gian truy vấn (55 queries)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Bộ</a:t>
                      </a:r>
                      <a:r>
                        <a:rPr lang="en-US" sz="20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nhớ sử dụng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899160"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Phương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pháp đ</a:t>
                      </a:r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ề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xuất (</a:t>
                      </a:r>
                      <a:r>
                        <a:rPr lang="en-US" sz="2000" b="1" i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2)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0.5967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0.2158 (s)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519.1 MB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838200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BoW + inverted index cơ bản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0.5762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0.1137 (s)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80.4 MB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BoW + inverted index cơ bản + SPM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0.6421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40.55 (s)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80.4 MB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0" y="1447800"/>
            <a:ext cx="1005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Arial" panose="020B0604020202020204" pitchFamily="34" charset="0"/>
                <a:cs typeface="Arial" panose="020B0604020202020204" pitchFamily="34" charset="0"/>
              </a:rPr>
              <a:t>Paris 6k</a:t>
            </a:r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06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Kết quả thí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779470"/>
              </p:ext>
            </p:extLst>
          </p:nvPr>
        </p:nvGraphicFramePr>
        <p:xfrm>
          <a:off x="448742" y="1981200"/>
          <a:ext cx="9144000" cy="3063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1295400"/>
                <a:gridCol w="3200400"/>
                <a:gridCol w="1905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Phương</a:t>
                      </a:r>
                      <a:r>
                        <a:rPr lang="en-US" sz="20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pháp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mAP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Tổng</a:t>
                      </a:r>
                      <a:r>
                        <a:rPr lang="en-US" sz="20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thời gian truy vấn (55 queries)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Bộ</a:t>
                      </a:r>
                      <a:r>
                        <a:rPr lang="en-US" sz="20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nhớ sử dụng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822960"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Phương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pháp đ</a:t>
                      </a:r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ề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xuất (</a:t>
                      </a:r>
                      <a:r>
                        <a:rPr lang="en-US" sz="2000" b="1" i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2)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0.2950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18.42 (s)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1.34</a:t>
                      </a:r>
                      <a:r>
                        <a:rPr lang="en-US" sz="2000" b="1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GB</a:t>
                      </a:r>
                      <a:endParaRPr lang="en-US" sz="20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838200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BoW + inverted index cơ bản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0.2601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16.13 (s)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364.1 MB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BoW + inverted index cơ bản + SPM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0.3279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3315.02 (s)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364.1 MB</a:t>
                      </a:r>
                      <a:endParaRPr lang="en-US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0" y="1219200"/>
            <a:ext cx="1005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Arial" panose="020B0604020202020204" pitchFamily="34" charset="0"/>
                <a:cs typeface="Arial" panose="020B0604020202020204" pitchFamily="34" charset="0"/>
              </a:rPr>
              <a:t>Oxford 5K + 100k</a:t>
            </a:r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1000" y="5257800"/>
            <a:ext cx="63369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latin typeface="Arial" panose="020B0604020202020204" pitchFamily="34" charset="0"/>
                <a:cs typeface="Arial" panose="020B0604020202020204" pitchFamily="34" charset="0"/>
              </a:rPr>
              <a:t>*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Khắc phục vấn đề phần cứng không đủ (thiếu RAM):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Giảm 1/2 kích thước hình ảnh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Chọn ngẫu nhiên 1/3 số điểm đặc trưng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161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Kết quả thí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0" y="1229380"/>
            <a:ext cx="1005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Arial" panose="020B0604020202020204" pitchFamily="34" charset="0"/>
                <a:cs typeface="Arial" panose="020B0604020202020204" pitchFamily="34" charset="0"/>
              </a:rPr>
              <a:t>Oxford 5K + 100k</a:t>
            </a:r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 descr="C:\Users\Administrator\Desktop\thesis-slide\image\1_char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425" y="1755933"/>
            <a:ext cx="6429375" cy="4187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47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Kết quả thí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0" y="5558135"/>
            <a:ext cx="1005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Thí nghiệm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hương pháp đề xuất trên các cấp độ 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Administrator\Desktop\thesis-slide\image\level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789" y="1081445"/>
            <a:ext cx="6771411" cy="4328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596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Ứng dụng thực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09600" y="1524000"/>
            <a:ext cx="896790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Mục tiêu:</a:t>
            </a:r>
          </a:p>
          <a:p>
            <a:pPr algn="just"/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Thực nghiệm những kiến thức đã nghiên cứu và phương pháp cải tiến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Xây dựng  một ứng dụng đáp ứng các yêu cầu thực tế về độ chính xác và thời gian truy vấn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Là nền tảng để phát triển một ứng dụng mang ý nghĩa thực tiễn cao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54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Ứng dụng thực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09600" y="1295400"/>
            <a:ext cx="896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Kiến trúc tổng quan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/>
          <p:cNvPicPr/>
          <p:nvPr/>
        </p:nvPicPr>
        <p:blipFill>
          <a:blip r:embed="rId3"/>
          <a:stretch>
            <a:fillRect/>
          </a:stretch>
        </p:blipFill>
        <p:spPr>
          <a:xfrm>
            <a:off x="664200" y="1701000"/>
            <a:ext cx="8632200" cy="423090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7712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Ứng dụng thực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239000" y="5943600"/>
            <a:ext cx="2346960" cy="340783"/>
          </a:xfrm>
        </p:spPr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943600" y="5481935"/>
            <a:ext cx="3623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Quá trình xử lý tại Server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228600" y="1442640"/>
            <a:ext cx="9675797" cy="4653360"/>
            <a:chOff x="0" y="1366440"/>
            <a:chExt cx="9675797" cy="4653360"/>
          </a:xfrm>
        </p:grpSpPr>
        <p:sp>
          <p:nvSpPr>
            <p:cNvPr id="151" name="TextBox 150"/>
            <p:cNvSpPr txBox="1"/>
            <p:nvPr/>
          </p:nvSpPr>
          <p:spPr>
            <a:xfrm>
              <a:off x="0" y="2286000"/>
              <a:ext cx="16594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smtClean="0">
                  <a:latin typeface="Arial" panose="020B0604020202020204" pitchFamily="34" charset="0"/>
                  <a:cs typeface="Arial" panose="020B0604020202020204" pitchFamily="34" charset="0"/>
                </a:rPr>
                <a:t>Hình truy vấn</a:t>
              </a:r>
              <a:endParaRPr lang="en-US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228600" y="1366440"/>
              <a:ext cx="9447197" cy="4653360"/>
              <a:chOff x="228600" y="1671240"/>
              <a:chExt cx="9447197" cy="4653360"/>
            </a:xfrm>
          </p:grpSpPr>
          <p:sp>
            <p:nvSpPr>
              <p:cNvPr id="85" name="CustomShape 2"/>
              <p:cNvSpPr/>
              <p:nvPr/>
            </p:nvSpPr>
            <p:spPr>
              <a:xfrm>
                <a:off x="1317810" y="1981200"/>
                <a:ext cx="304560" cy="22824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sp>
            <p:nvSpPr>
              <p:cNvPr id="93" name="CustomShape 10"/>
              <p:cNvSpPr/>
              <p:nvPr/>
            </p:nvSpPr>
            <p:spPr>
              <a:xfrm rot="10800000">
                <a:off x="6590790" y="2052240"/>
                <a:ext cx="267210" cy="162752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sp>
            <p:nvSpPr>
              <p:cNvPr id="99" name="CustomShape 16"/>
              <p:cNvSpPr/>
              <p:nvPr/>
            </p:nvSpPr>
            <p:spPr>
              <a:xfrm rot="10800000">
                <a:off x="6400800" y="3082852"/>
                <a:ext cx="304560" cy="12996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sp>
            <p:nvSpPr>
              <p:cNvPr id="129" name="CustomShape 46"/>
              <p:cNvSpPr/>
              <p:nvPr/>
            </p:nvSpPr>
            <p:spPr>
              <a:xfrm rot="5400000">
                <a:off x="5565660" y="2519700"/>
                <a:ext cx="235800" cy="21528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pic>
            <p:nvPicPr>
              <p:cNvPr id="132" name="Picture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9960" y="5328840"/>
                <a:ext cx="685440" cy="50256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34" name="Picture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29000" y="5328840"/>
                <a:ext cx="685440" cy="5331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36" name="CustomShape 49"/>
              <p:cNvSpPr/>
              <p:nvPr/>
            </p:nvSpPr>
            <p:spPr>
              <a:xfrm flipH="1">
                <a:off x="4084560" y="5405160"/>
                <a:ext cx="258840" cy="3646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>
                    <a:solidFill>
                      <a:srgbClr val="000000"/>
                    </a:solidFill>
                    <a:latin typeface="Calibri"/>
                  </a:rPr>
                  <a:t>…</a:t>
                </a:r>
                <a:endParaRPr/>
              </a:p>
            </p:txBody>
          </p:sp>
          <p:sp>
            <p:nvSpPr>
              <p:cNvPr id="140" name="TextBox 139"/>
              <p:cNvSpPr txBox="1"/>
              <p:nvPr/>
            </p:nvSpPr>
            <p:spPr>
              <a:xfrm>
                <a:off x="1698810" y="1786909"/>
                <a:ext cx="1295154" cy="646331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just"/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Trích xuất</a:t>
                </a:r>
              </a:p>
              <a:p>
                <a:pPr algn="just"/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đặc trưng</a:t>
                </a:r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41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8600" y="1671240"/>
                <a:ext cx="990600" cy="8562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2" name="CustomShape 7"/>
              <p:cNvSpPr/>
              <p:nvPr/>
            </p:nvSpPr>
            <p:spPr>
              <a:xfrm>
                <a:off x="3080133" y="2054390"/>
                <a:ext cx="272667" cy="175755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sp>
            <p:nvSpPr>
              <p:cNvPr id="143" name="Rectangle 142"/>
              <p:cNvSpPr/>
              <p:nvPr/>
            </p:nvSpPr>
            <p:spPr>
              <a:xfrm>
                <a:off x="3429000" y="1728216"/>
                <a:ext cx="969723" cy="710184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CustomShape 13"/>
              <p:cNvSpPr/>
              <p:nvPr/>
            </p:nvSpPr>
            <p:spPr>
              <a:xfrm>
                <a:off x="3818988" y="1758767"/>
                <a:ext cx="67212" cy="57827"/>
              </a:xfrm>
              <a:prstGeom prst="ellipse">
                <a:avLst/>
              </a:prstGeom>
              <a:solidFill>
                <a:srgbClr val="4F81BD"/>
              </a:solidFill>
              <a:ln w="25560">
                <a:solidFill>
                  <a:srgbClr val="3A5F8B"/>
                </a:solidFill>
                <a:round/>
              </a:ln>
            </p:spPr>
          </p:sp>
          <p:sp>
            <p:nvSpPr>
              <p:cNvPr id="145" name="CustomShape 16"/>
              <p:cNvSpPr/>
              <p:nvPr/>
            </p:nvSpPr>
            <p:spPr>
              <a:xfrm>
                <a:off x="3471715" y="2297447"/>
                <a:ext cx="67212" cy="57827"/>
              </a:xfrm>
              <a:prstGeom prst="ellipse">
                <a:avLst/>
              </a:prstGeom>
              <a:solidFill>
                <a:srgbClr val="4F81BD"/>
              </a:solidFill>
              <a:ln w="25560">
                <a:solidFill>
                  <a:srgbClr val="3A5F8B"/>
                </a:solidFill>
                <a:round/>
              </a:ln>
            </p:spPr>
          </p:sp>
          <p:sp>
            <p:nvSpPr>
              <p:cNvPr id="146" name="CustomShape 17"/>
              <p:cNvSpPr/>
              <p:nvPr/>
            </p:nvSpPr>
            <p:spPr>
              <a:xfrm>
                <a:off x="3887751" y="2362200"/>
                <a:ext cx="67212" cy="57827"/>
              </a:xfrm>
              <a:prstGeom prst="ellipse">
                <a:avLst/>
              </a:prstGeom>
              <a:solidFill>
                <a:srgbClr val="4F81BD"/>
              </a:solidFill>
              <a:ln w="25560">
                <a:solidFill>
                  <a:srgbClr val="3A5F8B"/>
                </a:solidFill>
                <a:round/>
              </a:ln>
            </p:spPr>
          </p:sp>
          <p:sp>
            <p:nvSpPr>
              <p:cNvPr id="147" name="CustomShape 19"/>
              <p:cNvSpPr/>
              <p:nvPr/>
            </p:nvSpPr>
            <p:spPr>
              <a:xfrm>
                <a:off x="4199988" y="2045447"/>
                <a:ext cx="67212" cy="57827"/>
              </a:xfrm>
              <a:prstGeom prst="ellipse">
                <a:avLst/>
              </a:prstGeom>
              <a:solidFill>
                <a:srgbClr val="4F81BD"/>
              </a:solidFill>
              <a:ln w="25560">
                <a:solidFill>
                  <a:srgbClr val="3A5F8B"/>
                </a:solidFill>
                <a:round/>
              </a:ln>
            </p:spPr>
          </p:sp>
          <p:sp>
            <p:nvSpPr>
              <p:cNvPr id="148" name="CustomShape 16"/>
              <p:cNvSpPr/>
              <p:nvPr/>
            </p:nvSpPr>
            <p:spPr>
              <a:xfrm>
                <a:off x="3506751" y="1911167"/>
                <a:ext cx="67212" cy="57827"/>
              </a:xfrm>
              <a:prstGeom prst="ellipse">
                <a:avLst/>
              </a:prstGeom>
              <a:solidFill>
                <a:srgbClr val="4F81BD"/>
              </a:solidFill>
              <a:ln w="25560">
                <a:solidFill>
                  <a:srgbClr val="3A5F8B"/>
                </a:solidFill>
                <a:round/>
              </a:ln>
            </p:spPr>
          </p:sp>
          <p:sp>
            <p:nvSpPr>
              <p:cNvPr id="149" name="CustomShape 19"/>
              <p:cNvSpPr/>
              <p:nvPr/>
            </p:nvSpPr>
            <p:spPr>
              <a:xfrm>
                <a:off x="3895188" y="1911167"/>
                <a:ext cx="67212" cy="57827"/>
              </a:xfrm>
              <a:prstGeom prst="ellipse">
                <a:avLst/>
              </a:prstGeom>
              <a:solidFill>
                <a:srgbClr val="4F81BD"/>
              </a:solidFill>
              <a:ln w="25560">
                <a:solidFill>
                  <a:srgbClr val="3A5F8B"/>
                </a:solidFill>
                <a:round/>
              </a:ln>
            </p:spPr>
          </p:sp>
          <p:sp>
            <p:nvSpPr>
              <p:cNvPr id="150" name="CustomShape 19"/>
              <p:cNvSpPr/>
              <p:nvPr/>
            </p:nvSpPr>
            <p:spPr>
              <a:xfrm>
                <a:off x="4199988" y="2286000"/>
                <a:ext cx="67212" cy="57827"/>
              </a:xfrm>
              <a:prstGeom prst="ellipse">
                <a:avLst/>
              </a:prstGeom>
              <a:solidFill>
                <a:srgbClr val="4F81BD"/>
              </a:solidFill>
              <a:ln w="25560">
                <a:solidFill>
                  <a:srgbClr val="3A5F8B"/>
                </a:solidFill>
                <a:round/>
              </a:ln>
            </p:spPr>
          </p:sp>
          <p:sp>
            <p:nvSpPr>
              <p:cNvPr id="152" name="TextBox 151"/>
              <p:cNvSpPr txBox="1"/>
              <p:nvPr/>
            </p:nvSpPr>
            <p:spPr>
              <a:xfrm>
                <a:off x="4876800" y="1823640"/>
                <a:ext cx="1600200" cy="646331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Tính </a:t>
                </a:r>
              </a:p>
              <a:p>
                <a:pPr algn="ctr"/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visual-words</a:t>
                </a:r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3" name="CustomShape 7"/>
              <p:cNvSpPr/>
              <p:nvPr/>
            </p:nvSpPr>
            <p:spPr>
              <a:xfrm>
                <a:off x="4495800" y="2068425"/>
                <a:ext cx="272667" cy="175755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pic>
            <p:nvPicPr>
              <p:cNvPr id="154" name="Picture 2" descr="E:\Subjects\Thesis\thesis-slide\image\BOW\dic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34200" y="1723056"/>
                <a:ext cx="1524000" cy="86258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5" name="TextBox 154"/>
              <p:cNvSpPr txBox="1"/>
              <p:nvPr/>
            </p:nvSpPr>
            <p:spPr>
              <a:xfrm>
                <a:off x="8392845" y="1968994"/>
                <a:ext cx="9797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Từ điển</a:t>
                </a:r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56" name="Picture 2" descr="E:\Subjects\Thesis\thesis-slide\image\query_process.jpg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337" t="13040" r="44230" b="6775"/>
              <a:stretch/>
            </p:blipFill>
            <p:spPr bwMode="auto">
              <a:xfrm>
                <a:off x="6858000" y="2719645"/>
                <a:ext cx="914400" cy="2304395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" name="Group 4"/>
              <p:cNvGrpSpPr/>
              <p:nvPr/>
            </p:nvGrpSpPr>
            <p:grpSpPr>
              <a:xfrm>
                <a:off x="5320295" y="2814240"/>
                <a:ext cx="851905" cy="638558"/>
                <a:chOff x="5198694" y="3057610"/>
                <a:chExt cx="745992" cy="856214"/>
              </a:xfrm>
            </p:grpSpPr>
            <p:sp>
              <p:nvSpPr>
                <p:cNvPr id="157" name="Rectangle 156"/>
                <p:cNvSpPr/>
                <p:nvPr/>
              </p:nvSpPr>
              <p:spPr>
                <a:xfrm>
                  <a:off x="5198694" y="3057610"/>
                  <a:ext cx="745992" cy="856214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Isosceles Triangle 157"/>
                <p:cNvSpPr/>
                <p:nvPr/>
              </p:nvSpPr>
              <p:spPr>
                <a:xfrm>
                  <a:off x="5231135" y="3311460"/>
                  <a:ext cx="107704" cy="106321"/>
                </a:xfrm>
                <a:prstGeom prst="triangle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9" name="Isosceles Triangle 158"/>
                <p:cNvSpPr/>
                <p:nvPr/>
              </p:nvSpPr>
              <p:spPr>
                <a:xfrm>
                  <a:off x="5585504" y="3786610"/>
                  <a:ext cx="107704" cy="106321"/>
                </a:xfrm>
                <a:prstGeom prst="triangle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Rectangle 159"/>
                <p:cNvSpPr/>
                <p:nvPr/>
              </p:nvSpPr>
              <p:spPr>
                <a:xfrm>
                  <a:off x="5561928" y="3329410"/>
                  <a:ext cx="93966" cy="95803"/>
                </a:xfrm>
                <a:prstGeom prst="rect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1" name="Rectangle 160"/>
                <p:cNvSpPr/>
                <p:nvPr/>
              </p:nvSpPr>
              <p:spPr>
                <a:xfrm>
                  <a:off x="5202200" y="3681165"/>
                  <a:ext cx="93966" cy="95803"/>
                </a:xfrm>
                <a:prstGeom prst="rect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2" name="Diamond 161"/>
                <p:cNvSpPr/>
                <p:nvPr/>
              </p:nvSpPr>
              <p:spPr>
                <a:xfrm>
                  <a:off x="5771765" y="3696168"/>
                  <a:ext cx="107996" cy="126221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Diamond 162"/>
                <p:cNvSpPr/>
                <p:nvPr/>
              </p:nvSpPr>
              <p:spPr>
                <a:xfrm>
                  <a:off x="5535643" y="3105618"/>
                  <a:ext cx="107996" cy="126221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>
                <a:xfrm>
                  <a:off x="5732094" y="3429637"/>
                  <a:ext cx="107996" cy="10632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1" name="Group 200"/>
              <p:cNvGrpSpPr/>
              <p:nvPr/>
            </p:nvGrpSpPr>
            <p:grpSpPr>
              <a:xfrm>
                <a:off x="5309147" y="3572921"/>
                <a:ext cx="851905" cy="638558"/>
                <a:chOff x="5198694" y="3057610"/>
                <a:chExt cx="745992" cy="856214"/>
              </a:xfrm>
            </p:grpSpPr>
            <p:sp>
              <p:nvSpPr>
                <p:cNvPr id="202" name="Rectangle 201"/>
                <p:cNvSpPr/>
                <p:nvPr/>
              </p:nvSpPr>
              <p:spPr>
                <a:xfrm>
                  <a:off x="5198694" y="3057610"/>
                  <a:ext cx="745992" cy="856214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3" name="Isosceles Triangle 202"/>
                <p:cNvSpPr/>
                <p:nvPr/>
              </p:nvSpPr>
              <p:spPr>
                <a:xfrm>
                  <a:off x="5231135" y="3311460"/>
                  <a:ext cx="107704" cy="106321"/>
                </a:xfrm>
                <a:prstGeom prst="triangle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4" name="Isosceles Triangle 203"/>
                <p:cNvSpPr/>
                <p:nvPr/>
              </p:nvSpPr>
              <p:spPr>
                <a:xfrm>
                  <a:off x="5585504" y="3786610"/>
                  <a:ext cx="107704" cy="106321"/>
                </a:xfrm>
                <a:prstGeom prst="triangle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5" name="Rectangle 204"/>
                <p:cNvSpPr/>
                <p:nvPr/>
              </p:nvSpPr>
              <p:spPr>
                <a:xfrm>
                  <a:off x="5561928" y="3329410"/>
                  <a:ext cx="93966" cy="95803"/>
                </a:xfrm>
                <a:prstGeom prst="rect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6" name="Rectangle 205"/>
                <p:cNvSpPr/>
                <p:nvPr/>
              </p:nvSpPr>
              <p:spPr>
                <a:xfrm>
                  <a:off x="5202200" y="3681165"/>
                  <a:ext cx="93966" cy="95803"/>
                </a:xfrm>
                <a:prstGeom prst="rect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7" name="Diamond 206"/>
                <p:cNvSpPr/>
                <p:nvPr/>
              </p:nvSpPr>
              <p:spPr>
                <a:xfrm>
                  <a:off x="5771765" y="3696168"/>
                  <a:ext cx="107996" cy="126221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8" name="Diamond 207"/>
                <p:cNvSpPr/>
                <p:nvPr/>
              </p:nvSpPr>
              <p:spPr>
                <a:xfrm>
                  <a:off x="5535643" y="3105618"/>
                  <a:ext cx="107996" cy="126221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9" name="Oval 208"/>
                <p:cNvSpPr/>
                <p:nvPr/>
              </p:nvSpPr>
              <p:spPr>
                <a:xfrm>
                  <a:off x="5732094" y="3429637"/>
                  <a:ext cx="107996" cy="10632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7" name="Straight Connector 6"/>
              <p:cNvCxnSpPr>
                <a:stCxn id="202" idx="0"/>
                <a:endCxn id="202" idx="2"/>
              </p:cNvCxnSpPr>
              <p:nvPr/>
            </p:nvCxnSpPr>
            <p:spPr>
              <a:xfrm>
                <a:off x="5735100" y="3572921"/>
                <a:ext cx="0" cy="63855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>
                <a:stCxn id="202" idx="1"/>
                <a:endCxn id="202" idx="3"/>
              </p:cNvCxnSpPr>
              <p:nvPr/>
            </p:nvCxnSpPr>
            <p:spPr>
              <a:xfrm>
                <a:off x="5309147" y="3892200"/>
                <a:ext cx="851905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32" name="Group 231"/>
              <p:cNvGrpSpPr/>
              <p:nvPr/>
            </p:nvGrpSpPr>
            <p:grpSpPr>
              <a:xfrm>
                <a:off x="5311635" y="4340418"/>
                <a:ext cx="851905" cy="638558"/>
                <a:chOff x="5198694" y="3057610"/>
                <a:chExt cx="745992" cy="856214"/>
              </a:xfrm>
            </p:grpSpPr>
            <p:sp>
              <p:nvSpPr>
                <p:cNvPr id="233" name="Rectangle 232"/>
                <p:cNvSpPr/>
                <p:nvPr/>
              </p:nvSpPr>
              <p:spPr>
                <a:xfrm>
                  <a:off x="5198694" y="3057610"/>
                  <a:ext cx="745992" cy="856214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Isosceles Triangle 233"/>
                <p:cNvSpPr/>
                <p:nvPr/>
              </p:nvSpPr>
              <p:spPr>
                <a:xfrm>
                  <a:off x="5231135" y="3311460"/>
                  <a:ext cx="107704" cy="106321"/>
                </a:xfrm>
                <a:prstGeom prst="triangle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5" name="Isosceles Triangle 234"/>
                <p:cNvSpPr/>
                <p:nvPr/>
              </p:nvSpPr>
              <p:spPr>
                <a:xfrm>
                  <a:off x="5585504" y="3786610"/>
                  <a:ext cx="107704" cy="106321"/>
                </a:xfrm>
                <a:prstGeom prst="triangle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Rectangle 235"/>
                <p:cNvSpPr/>
                <p:nvPr/>
              </p:nvSpPr>
              <p:spPr>
                <a:xfrm>
                  <a:off x="5561928" y="3329410"/>
                  <a:ext cx="93966" cy="95803"/>
                </a:xfrm>
                <a:prstGeom prst="rect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Rectangle 236"/>
                <p:cNvSpPr/>
                <p:nvPr/>
              </p:nvSpPr>
              <p:spPr>
                <a:xfrm>
                  <a:off x="5202200" y="3681165"/>
                  <a:ext cx="93966" cy="95803"/>
                </a:xfrm>
                <a:prstGeom prst="rect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Diamond 237"/>
                <p:cNvSpPr/>
                <p:nvPr/>
              </p:nvSpPr>
              <p:spPr>
                <a:xfrm>
                  <a:off x="5771765" y="3696168"/>
                  <a:ext cx="107996" cy="126221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Diamond 238"/>
                <p:cNvSpPr/>
                <p:nvPr/>
              </p:nvSpPr>
              <p:spPr>
                <a:xfrm>
                  <a:off x="5535643" y="3105618"/>
                  <a:ext cx="107996" cy="126221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Oval 239"/>
                <p:cNvSpPr/>
                <p:nvPr/>
              </p:nvSpPr>
              <p:spPr>
                <a:xfrm>
                  <a:off x="5732094" y="3429637"/>
                  <a:ext cx="107996" cy="10632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41" name="Straight Connector 240"/>
              <p:cNvCxnSpPr>
                <a:stCxn id="233" idx="0"/>
                <a:endCxn id="233" idx="2"/>
              </p:cNvCxnSpPr>
              <p:nvPr/>
            </p:nvCxnSpPr>
            <p:spPr>
              <a:xfrm>
                <a:off x="5737588" y="4340418"/>
                <a:ext cx="0" cy="63855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>
                <a:stCxn id="233" idx="1"/>
                <a:endCxn id="233" idx="3"/>
              </p:cNvCxnSpPr>
              <p:nvPr/>
            </p:nvCxnSpPr>
            <p:spPr>
              <a:xfrm>
                <a:off x="5311635" y="4659697"/>
                <a:ext cx="851905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/>
              <p:cNvCxnSpPr/>
              <p:nvPr/>
            </p:nvCxnSpPr>
            <p:spPr>
              <a:xfrm>
                <a:off x="5533966" y="4338240"/>
                <a:ext cx="0" cy="63855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/>
              <p:cNvCxnSpPr/>
              <p:nvPr/>
            </p:nvCxnSpPr>
            <p:spPr>
              <a:xfrm>
                <a:off x="5966068" y="4340418"/>
                <a:ext cx="0" cy="63855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/>
              <p:cNvCxnSpPr/>
              <p:nvPr/>
            </p:nvCxnSpPr>
            <p:spPr>
              <a:xfrm>
                <a:off x="5315639" y="4492818"/>
                <a:ext cx="851905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/>
              <p:cNvCxnSpPr/>
              <p:nvPr/>
            </p:nvCxnSpPr>
            <p:spPr>
              <a:xfrm>
                <a:off x="5320295" y="4819031"/>
                <a:ext cx="851905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7" name="CustomShape 16"/>
              <p:cNvSpPr/>
              <p:nvPr/>
            </p:nvSpPr>
            <p:spPr>
              <a:xfrm rot="10800000">
                <a:off x="6360855" y="3827220"/>
                <a:ext cx="304560" cy="12996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sp>
            <p:nvSpPr>
              <p:cNvPr id="248" name="CustomShape 16"/>
              <p:cNvSpPr/>
              <p:nvPr/>
            </p:nvSpPr>
            <p:spPr>
              <a:xfrm rot="10800000">
                <a:off x="6394071" y="4592539"/>
                <a:ext cx="304560" cy="12996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sp>
            <p:nvSpPr>
              <p:cNvPr id="249" name="TextBox 248"/>
              <p:cNvSpPr txBox="1"/>
              <p:nvPr/>
            </p:nvSpPr>
            <p:spPr>
              <a:xfrm>
                <a:off x="7772400" y="3271440"/>
                <a:ext cx="190339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Chỉ  mục ngược</a:t>
                </a:r>
              </a:p>
              <a:p>
                <a:pPr algn="ctr"/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n-US" i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L</a:t>
                </a:r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 = 2)</a:t>
                </a:r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0" name="CustomShape 10"/>
              <p:cNvSpPr/>
              <p:nvPr/>
            </p:nvSpPr>
            <p:spPr>
              <a:xfrm rot="10800000">
                <a:off x="4572000" y="3581400"/>
                <a:ext cx="381000" cy="162752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sp>
            <p:nvSpPr>
              <p:cNvPr id="251" name="Oval 250"/>
              <p:cNvSpPr/>
              <p:nvPr/>
            </p:nvSpPr>
            <p:spPr>
              <a:xfrm>
                <a:off x="2667000" y="3276600"/>
                <a:ext cx="1679100" cy="758681"/>
              </a:xfrm>
              <a:prstGeom prst="ellipse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Các ứng viên</a:t>
                </a:r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2" name="CustomShape 46"/>
              <p:cNvSpPr/>
              <p:nvPr/>
            </p:nvSpPr>
            <p:spPr>
              <a:xfrm rot="5400000">
                <a:off x="3342540" y="4188900"/>
                <a:ext cx="235800" cy="21528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sp>
            <p:nvSpPr>
              <p:cNvPr id="253" name="TextBox 252"/>
              <p:cNvSpPr txBox="1"/>
              <p:nvPr/>
            </p:nvSpPr>
            <p:spPr>
              <a:xfrm>
                <a:off x="2438400" y="4490640"/>
                <a:ext cx="2026615" cy="36933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just"/>
                <a:r>
                  <a:rPr lang="en-US" smtClean="0">
                    <a:latin typeface="Arial" panose="020B0604020202020204" pitchFamily="34" charset="0"/>
                    <a:cs typeface="Arial" panose="020B0604020202020204" pitchFamily="34" charset="0"/>
                  </a:rPr>
                  <a:t>Tính khoảng cách</a:t>
                </a:r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4" name="CustomShape 46"/>
              <p:cNvSpPr/>
              <p:nvPr/>
            </p:nvSpPr>
            <p:spPr>
              <a:xfrm rot="5400000">
                <a:off x="3342540" y="4958100"/>
                <a:ext cx="235800" cy="21528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558ED5"/>
              </a:solidFill>
              <a:ln w="25560">
                <a:solidFill>
                  <a:srgbClr val="558ED5"/>
                </a:solidFill>
                <a:round/>
              </a:ln>
            </p:spPr>
          </p:sp>
          <p:sp>
            <p:nvSpPr>
              <p:cNvPr id="255" name="CustomShape 52"/>
              <p:cNvSpPr/>
              <p:nvPr/>
            </p:nvSpPr>
            <p:spPr>
              <a:xfrm>
                <a:off x="2243357" y="5959920"/>
                <a:ext cx="1184040" cy="3646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b="1" smtClean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Danh sách xếp hạng</a:t>
                </a:r>
                <a:endParaRPr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56" name="Picture 2" descr="E:\Subjects\Thesis\thesis-slide\image\challenges.jpg"/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000" b="48149"/>
              <a:stretch/>
            </p:blipFill>
            <p:spPr bwMode="auto">
              <a:xfrm>
                <a:off x="2495494" y="5303600"/>
                <a:ext cx="819206" cy="5530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57" name="Picture 3"/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62315" y="5315557"/>
                <a:ext cx="647577" cy="5681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704847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Ứng dụng thực nghiệm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208520" y="5907617"/>
            <a:ext cx="2346960" cy="340783"/>
          </a:xfrm>
        </p:spPr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ustomShape 2"/>
          <p:cNvSpPr/>
          <p:nvPr/>
        </p:nvSpPr>
        <p:spPr>
          <a:xfrm>
            <a:off x="504000" y="1764000"/>
            <a:ext cx="8636247" cy="450828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TextBox 1"/>
          <p:cNvSpPr txBox="1"/>
          <p:nvPr/>
        </p:nvSpPr>
        <p:spPr>
          <a:xfrm>
            <a:off x="685800" y="4567535"/>
            <a:ext cx="44957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Giao diện và Demo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09600" y="1367135"/>
            <a:ext cx="5039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Môi trường cài đặt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049683"/>
              </p:ext>
            </p:extLst>
          </p:nvPr>
        </p:nvGraphicFramePr>
        <p:xfrm>
          <a:off x="1066800" y="2194275"/>
          <a:ext cx="7924800" cy="19967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9471"/>
                <a:gridCol w="3664155"/>
                <a:gridCol w="2471174"/>
              </a:tblGrid>
              <a:tr h="421162">
                <a:tc>
                  <a:txBody>
                    <a:bodyPr/>
                    <a:lstStyle/>
                    <a:p>
                      <a:r>
                        <a:rPr lang="en-US" sz="18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Thành</a:t>
                      </a:r>
                      <a:r>
                        <a:rPr lang="en-US" sz="18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phần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Môi</a:t>
                      </a:r>
                      <a:r>
                        <a:rPr lang="en-US" sz="18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trường cài đặt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Ngôn</a:t>
                      </a:r>
                      <a:r>
                        <a:rPr lang="en-US" sz="18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ngữ lập trình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546058">
                <a:tc>
                  <a:txBody>
                    <a:bodyPr/>
                    <a:lstStyle/>
                    <a:p>
                      <a:pPr algn="l"/>
                      <a:r>
                        <a:rPr lang="en-US" sz="1800" b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Server</a:t>
                      </a:r>
                      <a:r>
                        <a:rPr lang="en-US" sz="1800" b="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xử lý</a:t>
                      </a:r>
                      <a:endParaRPr lang="en-US" sz="18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Windows Server 2008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Matlab</a:t>
                      </a:r>
                      <a:r>
                        <a:rPr lang="en-US" sz="18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và </a:t>
                      </a:r>
                      <a:r>
                        <a:rPr lang="en-US" sz="18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503053">
                <a:tc>
                  <a:txBody>
                    <a:bodyPr/>
                    <a:lstStyle/>
                    <a:p>
                      <a:pPr algn="l"/>
                      <a:r>
                        <a:rPr lang="en-US" sz="1800" b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</a:t>
                      </a:r>
                      <a:r>
                        <a:rPr lang="en-US" sz="1800" b="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Service</a:t>
                      </a:r>
                      <a:endParaRPr lang="en-US" sz="18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Apache</a:t>
                      </a:r>
                      <a:r>
                        <a:rPr lang="en-US" sz="18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Tomcat 7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Java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526453">
                <a:tc>
                  <a:txBody>
                    <a:bodyPr/>
                    <a:lstStyle/>
                    <a:p>
                      <a:pPr algn="l"/>
                      <a:r>
                        <a:rPr lang="en-US" sz="1800" b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Client</a:t>
                      </a:r>
                      <a:endParaRPr lang="en-US" sz="18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Android</a:t>
                      </a:r>
                      <a:r>
                        <a:rPr lang="en-US" sz="1800" baseline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4.0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Java</a:t>
                      </a:r>
                      <a:endParaRPr lang="en-US" sz="1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927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1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800" b="1" smtClean="0">
                <a:solidFill>
                  <a:srgbClr val="4F81BD"/>
                </a:solidFill>
              </a:rPr>
              <a:t>Kết luận và hướng phát triển</a:t>
            </a:r>
            <a:endParaRPr lang="en-US" sz="48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609600" y="1367135"/>
            <a:ext cx="9144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400" b="1" err="1" smtClean="0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 smtClean="0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 smtClean="0">
                <a:latin typeface="Arial" panose="020B0604020202020204" pitchFamily="34" charset="0"/>
                <a:cs typeface="Arial" panose="020B0604020202020204" pitchFamily="34" charset="0"/>
              </a:rPr>
              <a:t>đạt</a:t>
            </a: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 smtClean="0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00336" y="2057400"/>
            <a:ext cx="87484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Hiểu và cài đặt được các phương pháp và kỹ thuật cơ bản cho bài toán tìm kiếm đối tượng trên ảnh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Đề xuất được phương pháp cải tiến cho kết quả tốt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Một bài báo được gửi tới hội nghị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ISM 2014 [1]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Xây dựng được một ứng dụng thực nghiệm</a:t>
            </a:r>
          </a:p>
        </p:txBody>
      </p:sp>
      <p:sp>
        <p:nvSpPr>
          <p:cNvPr id="13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54918" y="6060017"/>
            <a:ext cx="10079682" cy="340783"/>
          </a:xfrm>
        </p:spPr>
        <p:txBody>
          <a:bodyPr/>
          <a:lstStyle/>
          <a:p>
            <a:pPr algn="l"/>
            <a:r>
              <a:rPr lang="en-US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b="1"/>
              <a:t>IEEE International Symposium on Multimedia, </a:t>
            </a:r>
            <a:r>
              <a:rPr lang="en-US" b="1" smtClean="0"/>
              <a:t>Taichung</a:t>
            </a:r>
            <a:r>
              <a:rPr lang="en-US" b="1"/>
              <a:t>, </a:t>
            </a:r>
            <a:r>
              <a:rPr lang="en-US" b="1" smtClean="0"/>
              <a:t>Taiwan December </a:t>
            </a:r>
            <a:r>
              <a:rPr lang="en-US" b="1"/>
              <a:t>10-12, 2014</a:t>
            </a:r>
            <a:endParaRPr lang="en-US"/>
          </a:p>
          <a:p>
            <a:pPr algn="l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14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1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800" b="1" smtClean="0">
                <a:solidFill>
                  <a:srgbClr val="4F81BD"/>
                </a:solidFill>
              </a:rPr>
              <a:t>Kết luận và hướng phát triển</a:t>
            </a:r>
            <a:endParaRPr lang="en-US" sz="48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609600" y="1367135"/>
            <a:ext cx="9144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Hướng phát triển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3400" y="4872335"/>
            <a:ext cx="1850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Ứng dụng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38201" y="5405735"/>
            <a:ext cx="853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Xây dựng ứng dụng giải quyết một bài toán cụ thể trong thực tế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400" y="1900535"/>
            <a:ext cx="2372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Phương pháp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14400" y="2286000"/>
            <a:ext cx="89154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Đánh trọng số cho các cấp độ của chỉ mục ngược để tăng độ chính xác truy vấn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Đưa thêm thông tin vào chỉ mục ngược: tần suất xuất hiện của visual word trong hình ảnh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Giảm bộ nhớ sử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dụng để lưu trữ chỉ mục ngược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16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1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  <a:cs typeface="Arial" panose="020B0604020202020204" pitchFamily="34" charset="0"/>
              </a:rPr>
              <a:t>Giới thiệu bài toán</a:t>
            </a:r>
            <a:endParaRPr lang="en-US" sz="4000" b="1">
              <a:solidFill>
                <a:srgbClr val="4F81BD"/>
              </a:solidFill>
              <a:cs typeface="Arial" panose="020B0604020202020204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/>
          <p:nvPr/>
        </p:nvPicPr>
        <p:blipFill>
          <a:blip r:embed="rId3"/>
          <a:stretch>
            <a:fillRect/>
          </a:stretch>
        </p:blipFill>
        <p:spPr>
          <a:xfrm>
            <a:off x="1066800" y="2667000"/>
            <a:ext cx="8077200" cy="3161958"/>
          </a:xfrm>
          <a:prstGeom prst="rect">
            <a:avLst/>
          </a:prstGeom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533400" y="1295400"/>
            <a:ext cx="92560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Input: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Hình ảnh chứa đối tượng quan tâm [và bộ dữ liệu cụ thể]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Output: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Tập hình ảnh có chứa đối tượng trong bộ dữ liệu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52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0" y="2437978"/>
            <a:ext cx="10058400" cy="13720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3200" b="1" smtClean="0">
                <a:solidFill>
                  <a:srgbClr val="4F81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CHÂN THÀNH CẢM ƠN </a:t>
            </a:r>
          </a:p>
          <a:p>
            <a:pPr>
              <a:lnSpc>
                <a:spcPct val="170000"/>
              </a:lnSpc>
            </a:pPr>
            <a:r>
              <a:rPr lang="en-US" sz="3200" b="1" smtClean="0">
                <a:solidFill>
                  <a:srgbClr val="4F81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QUÝ THẦY CÔ ĐÃ LẮNG NGHE</a:t>
            </a:r>
            <a:endParaRPr lang="en-US" sz="3200" b="1">
              <a:solidFill>
                <a:srgbClr val="4F81B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84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1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Thách thức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4800" y="1447800"/>
            <a:ext cx="4343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Sự biến đổi bề ngoài của đối tượng trong hình ảnh (góc nhìn, cường độ ánh sáng, màu sắc, nền, sự che khuất…)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8900" y="5177135"/>
            <a:ext cx="9178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Kích cỡ tập dữ liệu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lớn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òi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hỏi chi phí tính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toán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lớn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E:\Subjects\Thesis\thesis-slide\image\challeng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447800"/>
            <a:ext cx="4876800" cy="317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26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1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Mục tiêu và phạm vi khóa luận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254240" y="5907617"/>
            <a:ext cx="2346960" cy="340783"/>
          </a:xfrm>
        </p:spPr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38200" y="1600200"/>
            <a:ext cx="899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Nghiên cứu và cài đặt các phương pháp, kỹ thuật cơ bản trong lĩnh vực xử lý ảnh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200" y="2514600"/>
            <a:ext cx="5715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Đề xuất phương pháp cải tiến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8200" y="3048000"/>
            <a:ext cx="525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Xây dựng ứng dụng thực nghiệm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3683" y="1143000"/>
            <a:ext cx="1431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Mục tiêu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0983" y="3505200"/>
            <a:ext cx="1364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Phạm vi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38200" y="4038600"/>
            <a:ext cx="899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Các kiến thức nền tảng về phát hiện và rút trích đặc trưng ảnh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38200" y="4495800"/>
            <a:ext cx="899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Các kỹ thuật biểu diễn hình ảnh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38200" y="5029200"/>
            <a:ext cx="899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Các phương pháp, kỹ thuật nâng cao trong bài toán truy vấn ảnh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38200" y="5862935"/>
            <a:ext cx="899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Các bộ dữ liệu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chuẩn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657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1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Mô hình tổng quan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239000" y="5932604"/>
            <a:ext cx="2346960" cy="340783"/>
          </a:xfrm>
        </p:spPr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4253950" y="1428690"/>
            <a:ext cx="1512416" cy="2985504"/>
            <a:chOff x="4842022" y="1332970"/>
            <a:chExt cx="2839839" cy="5157022"/>
          </a:xfrm>
        </p:grpSpPr>
        <p:pic>
          <p:nvPicPr>
            <p:cNvPr id="1030" name="Picture 6" descr="E:\Subjects\Thesis\thesis-slide\image\overallframework\histogram1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62462" y="4559591"/>
              <a:ext cx="2819399" cy="1930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1" name="Picture 7" descr="E:\Subjects\Thesis\thesis-slide\image\overallframework\histogram2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2022" y="1332970"/>
              <a:ext cx="2819399" cy="1930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E:\Subjects\Thesis\thesis-slide\image\overallframework\image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333691"/>
            <a:ext cx="1524000" cy="1043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E:\Subjects\Thesis\thesis-slide\image\overallframework\image2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506924"/>
            <a:ext cx="1524000" cy="961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436035" y="1636769"/>
            <a:ext cx="1233793" cy="70139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Trích xuất đặc trưng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/>
          <p:cNvCxnSpPr>
            <a:stCxn id="1033" idx="3"/>
            <a:endCxn id="3" idx="1"/>
          </p:cNvCxnSpPr>
          <p:nvPr/>
        </p:nvCxnSpPr>
        <p:spPr>
          <a:xfrm>
            <a:off x="1905000" y="1987465"/>
            <a:ext cx="531035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3" idx="3"/>
            <a:endCxn id="1031" idx="1"/>
          </p:cNvCxnSpPr>
          <p:nvPr/>
        </p:nvCxnSpPr>
        <p:spPr>
          <a:xfrm flipV="1">
            <a:off x="3669828" y="1987464"/>
            <a:ext cx="58412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2436035" y="3504724"/>
            <a:ext cx="1233793" cy="70139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Trích xuất đặc trưng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Straight Connector 32"/>
          <p:cNvCxnSpPr>
            <a:stCxn id="1032" idx="3"/>
            <a:endCxn id="32" idx="1"/>
          </p:cNvCxnSpPr>
          <p:nvPr/>
        </p:nvCxnSpPr>
        <p:spPr>
          <a:xfrm>
            <a:off x="1905000" y="3855421"/>
            <a:ext cx="5310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2" idx="3"/>
            <a:endCxn id="1030" idx="1"/>
          </p:cNvCxnSpPr>
          <p:nvPr/>
        </p:nvCxnSpPr>
        <p:spPr>
          <a:xfrm flipV="1">
            <a:off x="3669828" y="3855420"/>
            <a:ext cx="595007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400800" y="2724091"/>
            <a:ext cx="1143000" cy="609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So khớp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5881318" y="3296646"/>
            <a:ext cx="443282" cy="3442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5881318" y="2338162"/>
            <a:ext cx="443282" cy="3859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693835" y="3028891"/>
            <a:ext cx="4595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ectangle 94"/>
          <p:cNvSpPr/>
          <p:nvPr/>
        </p:nvSpPr>
        <p:spPr>
          <a:xfrm>
            <a:off x="8229600" y="2724091"/>
            <a:ext cx="1295400" cy="6096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mtClean="0">
                <a:latin typeface="Arial" panose="020B0604020202020204" pitchFamily="34" charset="0"/>
                <a:cs typeface="Arial" panose="020B0604020202020204" pitchFamily="34" charset="0"/>
              </a:rPr>
              <a:t>Độ </a:t>
            </a:r>
          </a:p>
          <a:p>
            <a:pPr algn="ctr"/>
            <a:r>
              <a:rPr lang="en-US" b="1" smtClean="0">
                <a:latin typeface="Arial" panose="020B0604020202020204" pitchFamily="34" charset="0"/>
                <a:cs typeface="Arial" panose="020B0604020202020204" pitchFamily="34" charset="0"/>
              </a:rPr>
              <a:t>tương tự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Picture 24"/>
          <p:cNvPicPr/>
          <p:nvPr/>
        </p:nvPicPr>
        <p:blipFill rotWithShape="1">
          <a:blip r:embed="rId7"/>
          <a:srcRect l="6270" t="6364" r="71519" b="66363"/>
          <a:stretch/>
        </p:blipFill>
        <p:spPr>
          <a:xfrm>
            <a:off x="247650" y="4629090"/>
            <a:ext cx="1790700" cy="1143000"/>
          </a:xfrm>
          <a:prstGeom prst="rect">
            <a:avLst/>
          </a:prstGeom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348164" y="252626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Hình truy vấn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1000" y="5715000"/>
            <a:ext cx="1483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Tập dữ 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Arrow Connector 27"/>
          <p:cNvCxnSpPr>
            <a:stCxn id="25" idx="0"/>
            <a:endCxn id="1032" idx="2"/>
          </p:cNvCxnSpPr>
          <p:nvPr/>
        </p:nvCxnSpPr>
        <p:spPr>
          <a:xfrm flipV="1">
            <a:off x="1143000" y="4377151"/>
            <a:ext cx="0" cy="2519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Down Arrow 18"/>
          <p:cNvSpPr/>
          <p:nvPr/>
        </p:nvSpPr>
        <p:spPr>
          <a:xfrm>
            <a:off x="8608235" y="3640892"/>
            <a:ext cx="459565" cy="473908"/>
          </a:xfrm>
          <a:prstGeom prst="down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772400" y="4267200"/>
            <a:ext cx="2133600" cy="1219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>
                <a:latin typeface="Arial" panose="020B0604020202020204" pitchFamily="34" charset="0"/>
                <a:cs typeface="Arial" panose="020B0604020202020204" pitchFamily="34" charset="0"/>
              </a:rPr>
              <a:t>Danh sách xếp hạng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269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5276" y="0"/>
            <a:ext cx="9370724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  <a:cs typeface="Arial" panose="020B0604020202020204" pitchFamily="34" charset="0"/>
              </a:rPr>
              <a:t>Mô hình Bag-of-words</a:t>
            </a:r>
            <a:endParaRPr lang="en-US" sz="4000" b="1">
              <a:solidFill>
                <a:srgbClr val="4F81BD"/>
              </a:solidFill>
              <a:cs typeface="Arial" panose="020B0604020202020204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E:\Subjects\Thesis\thesis-slide\image\BOW\BoW-previe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3" y="1517624"/>
            <a:ext cx="9329737" cy="313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" y="4876800"/>
            <a:ext cx="10079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Biểu diễn hình ảnh bằng mô hình Bag-of-words (BoW)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31118" y="6060017"/>
            <a:ext cx="10079682" cy="340783"/>
          </a:xfrm>
        </p:spPr>
        <p:txBody>
          <a:bodyPr/>
          <a:lstStyle/>
          <a:p>
            <a:pPr algn="l"/>
            <a:r>
              <a:rPr lang="en-US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J.Sivic and A. Zisserman, “Video google: A text retrieval approach to object matching in videos”, ICCV 2003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495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5276" y="0"/>
            <a:ext cx="9370724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  <a:cs typeface="Arial" panose="020B0604020202020204" pitchFamily="34" charset="0"/>
              </a:rPr>
              <a:t>Mô hình Bag-of-words</a:t>
            </a:r>
            <a:endParaRPr lang="en-US" sz="4000" b="1">
              <a:solidFill>
                <a:srgbClr val="4F81BD"/>
              </a:solidFill>
              <a:cs typeface="Arial" panose="020B0604020202020204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194397" y="5932604"/>
            <a:ext cx="2346960" cy="340783"/>
          </a:xfrm>
        </p:spPr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8" descr="E:\Subjects\Thesis\thesis-slide\image\overallframework\image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750763"/>
            <a:ext cx="1019974" cy="698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9" descr="E:\Subjects\Thesis\thesis-slide\image\overallframework\image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1226763"/>
            <a:ext cx="1019974" cy="64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/>
          <p:cNvPicPr/>
          <p:nvPr/>
        </p:nvPicPr>
        <p:blipFill>
          <a:blip r:embed="rId5"/>
          <a:stretch>
            <a:fillRect/>
          </a:stretch>
        </p:blipFill>
        <p:spPr>
          <a:xfrm>
            <a:off x="838373" y="1947500"/>
            <a:ext cx="1019801" cy="727063"/>
          </a:xfrm>
          <a:prstGeom prst="rect">
            <a:avLst/>
          </a:prstGeom>
          <a:ln>
            <a:noFill/>
          </a:ln>
        </p:spPr>
      </p:pic>
      <p:sp>
        <p:nvSpPr>
          <p:cNvPr id="17" name="CustomShape 7"/>
          <p:cNvSpPr/>
          <p:nvPr/>
        </p:nvSpPr>
        <p:spPr>
          <a:xfrm>
            <a:off x="3771260" y="2211399"/>
            <a:ext cx="318401" cy="2264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  <p:sp>
        <p:nvSpPr>
          <p:cNvPr id="18" name="CustomShape 9"/>
          <p:cNvSpPr/>
          <p:nvPr/>
        </p:nvSpPr>
        <p:spPr>
          <a:xfrm>
            <a:off x="4165861" y="210372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19" name="CustomShape 10"/>
          <p:cNvSpPr/>
          <p:nvPr/>
        </p:nvSpPr>
        <p:spPr>
          <a:xfrm>
            <a:off x="4250101" y="227184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0" name="CustomShape 11"/>
          <p:cNvSpPr/>
          <p:nvPr/>
        </p:nvSpPr>
        <p:spPr>
          <a:xfrm>
            <a:off x="4669861" y="193596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1" name="CustomShape 12"/>
          <p:cNvSpPr/>
          <p:nvPr/>
        </p:nvSpPr>
        <p:spPr>
          <a:xfrm>
            <a:off x="4837981" y="228480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2" name="CustomShape 13"/>
          <p:cNvSpPr/>
          <p:nvPr/>
        </p:nvSpPr>
        <p:spPr>
          <a:xfrm>
            <a:off x="4669861" y="235572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3" name="CustomShape 14"/>
          <p:cNvSpPr/>
          <p:nvPr/>
        </p:nvSpPr>
        <p:spPr>
          <a:xfrm>
            <a:off x="4445941" y="185172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4" name="CustomShape 15"/>
          <p:cNvSpPr/>
          <p:nvPr/>
        </p:nvSpPr>
        <p:spPr>
          <a:xfrm>
            <a:off x="4866421" y="185172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5" name="CustomShape 16"/>
          <p:cNvSpPr/>
          <p:nvPr/>
        </p:nvSpPr>
        <p:spPr>
          <a:xfrm>
            <a:off x="4417861" y="278880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6" name="CustomShape 17"/>
          <p:cNvSpPr/>
          <p:nvPr/>
        </p:nvSpPr>
        <p:spPr>
          <a:xfrm>
            <a:off x="4585981" y="285972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7" name="CustomShape 18"/>
          <p:cNvSpPr/>
          <p:nvPr/>
        </p:nvSpPr>
        <p:spPr>
          <a:xfrm>
            <a:off x="4585981" y="270456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8" name="CustomShape 19"/>
          <p:cNvSpPr/>
          <p:nvPr/>
        </p:nvSpPr>
        <p:spPr>
          <a:xfrm>
            <a:off x="4837981" y="253680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29" name="CustomShape 20"/>
          <p:cNvSpPr/>
          <p:nvPr/>
        </p:nvSpPr>
        <p:spPr>
          <a:xfrm>
            <a:off x="4697941" y="168396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30" name="CustomShape 21"/>
          <p:cNvSpPr/>
          <p:nvPr/>
        </p:nvSpPr>
        <p:spPr>
          <a:xfrm>
            <a:off x="4165861" y="2452563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31" name="CustomShape 7"/>
          <p:cNvSpPr/>
          <p:nvPr/>
        </p:nvSpPr>
        <p:spPr>
          <a:xfrm>
            <a:off x="1923144" y="2217363"/>
            <a:ext cx="318401" cy="2264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  <p:sp>
        <p:nvSpPr>
          <p:cNvPr id="3" name="TextBox 2"/>
          <p:cNvSpPr txBox="1"/>
          <p:nvPr/>
        </p:nvSpPr>
        <p:spPr>
          <a:xfrm>
            <a:off x="2337061" y="1976417"/>
            <a:ext cx="1295154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Trích xuất</a:t>
            </a:r>
          </a:p>
          <a:p>
            <a:pPr algn="just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đặc trưng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CustomShape 24"/>
          <p:cNvSpPr/>
          <p:nvPr/>
        </p:nvSpPr>
        <p:spPr>
          <a:xfrm>
            <a:off x="7382082" y="2159974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33" name="CustomShape 25"/>
          <p:cNvSpPr/>
          <p:nvPr/>
        </p:nvSpPr>
        <p:spPr>
          <a:xfrm>
            <a:off x="7466322" y="2327734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34" name="CustomShape 26"/>
          <p:cNvSpPr/>
          <p:nvPr/>
        </p:nvSpPr>
        <p:spPr>
          <a:xfrm>
            <a:off x="7886082" y="1978894"/>
            <a:ext cx="78486" cy="7452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</p:sp>
      <p:sp>
        <p:nvSpPr>
          <p:cNvPr id="35" name="CustomShape 27"/>
          <p:cNvSpPr/>
          <p:nvPr/>
        </p:nvSpPr>
        <p:spPr>
          <a:xfrm>
            <a:off x="8054202" y="2340334"/>
            <a:ext cx="78486" cy="74520"/>
          </a:xfrm>
          <a:prstGeom prst="ellipse">
            <a:avLst/>
          </a:prstGeom>
          <a:solidFill>
            <a:srgbClr val="984807"/>
          </a:solidFill>
          <a:ln w="25560">
            <a:solidFill>
              <a:srgbClr val="3A5F8B"/>
            </a:solidFill>
            <a:round/>
          </a:ln>
        </p:spPr>
      </p:sp>
      <p:sp>
        <p:nvSpPr>
          <p:cNvPr id="36" name="CustomShape 28"/>
          <p:cNvSpPr/>
          <p:nvPr/>
        </p:nvSpPr>
        <p:spPr>
          <a:xfrm>
            <a:off x="7886082" y="2411974"/>
            <a:ext cx="78486" cy="74520"/>
          </a:xfrm>
          <a:prstGeom prst="ellipse">
            <a:avLst/>
          </a:prstGeom>
          <a:solidFill>
            <a:srgbClr val="984807"/>
          </a:solidFill>
          <a:ln w="25560">
            <a:solidFill>
              <a:srgbClr val="3A5F8B"/>
            </a:solidFill>
            <a:round/>
          </a:ln>
        </p:spPr>
      </p:sp>
      <p:sp>
        <p:nvSpPr>
          <p:cNvPr id="37" name="CustomShape 29"/>
          <p:cNvSpPr/>
          <p:nvPr/>
        </p:nvSpPr>
        <p:spPr>
          <a:xfrm>
            <a:off x="7662522" y="1895014"/>
            <a:ext cx="78486" cy="7452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</p:sp>
      <p:sp>
        <p:nvSpPr>
          <p:cNvPr id="38" name="CustomShape 30"/>
          <p:cNvSpPr/>
          <p:nvPr/>
        </p:nvSpPr>
        <p:spPr>
          <a:xfrm>
            <a:off x="8082282" y="1895014"/>
            <a:ext cx="78486" cy="7452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</p:sp>
      <p:sp>
        <p:nvSpPr>
          <p:cNvPr id="39" name="CustomShape 31"/>
          <p:cNvSpPr/>
          <p:nvPr/>
        </p:nvSpPr>
        <p:spPr>
          <a:xfrm>
            <a:off x="7634082" y="2844334"/>
            <a:ext cx="78486" cy="74520"/>
          </a:xfrm>
          <a:prstGeom prst="ellipse">
            <a:avLst/>
          </a:prstGeom>
          <a:solidFill>
            <a:srgbClr val="FFFF00"/>
          </a:solidFill>
          <a:ln w="25560">
            <a:solidFill>
              <a:srgbClr val="3A5F8B"/>
            </a:solidFill>
            <a:round/>
          </a:ln>
        </p:spPr>
      </p:sp>
      <p:sp>
        <p:nvSpPr>
          <p:cNvPr id="40" name="CustomShape 32"/>
          <p:cNvSpPr/>
          <p:nvPr/>
        </p:nvSpPr>
        <p:spPr>
          <a:xfrm>
            <a:off x="7802202" y="2915974"/>
            <a:ext cx="78486" cy="74520"/>
          </a:xfrm>
          <a:prstGeom prst="ellipse">
            <a:avLst/>
          </a:prstGeom>
          <a:solidFill>
            <a:srgbClr val="FFFF00"/>
          </a:solidFill>
          <a:ln w="25560">
            <a:solidFill>
              <a:srgbClr val="3A5F8B"/>
            </a:solidFill>
            <a:round/>
          </a:ln>
        </p:spPr>
      </p:sp>
      <p:sp>
        <p:nvSpPr>
          <p:cNvPr id="41" name="CustomShape 33"/>
          <p:cNvSpPr/>
          <p:nvPr/>
        </p:nvSpPr>
        <p:spPr>
          <a:xfrm>
            <a:off x="7802202" y="2760814"/>
            <a:ext cx="78486" cy="74520"/>
          </a:xfrm>
          <a:prstGeom prst="ellipse">
            <a:avLst/>
          </a:prstGeom>
          <a:solidFill>
            <a:srgbClr val="FFFF00"/>
          </a:solidFill>
          <a:ln w="25560">
            <a:solidFill>
              <a:srgbClr val="3A5F8B"/>
            </a:solidFill>
            <a:round/>
          </a:ln>
        </p:spPr>
      </p:sp>
      <p:sp>
        <p:nvSpPr>
          <p:cNvPr id="42" name="CustomShape 34"/>
          <p:cNvSpPr/>
          <p:nvPr/>
        </p:nvSpPr>
        <p:spPr>
          <a:xfrm>
            <a:off x="8054202" y="2592334"/>
            <a:ext cx="78486" cy="74520"/>
          </a:xfrm>
          <a:prstGeom prst="ellipse">
            <a:avLst/>
          </a:prstGeom>
          <a:solidFill>
            <a:srgbClr val="984807"/>
          </a:solidFill>
          <a:ln w="25560">
            <a:solidFill>
              <a:srgbClr val="3A5F8B"/>
            </a:solidFill>
            <a:round/>
          </a:ln>
        </p:spPr>
      </p:sp>
      <p:sp>
        <p:nvSpPr>
          <p:cNvPr id="43" name="CustomShape 35"/>
          <p:cNvSpPr/>
          <p:nvPr/>
        </p:nvSpPr>
        <p:spPr>
          <a:xfrm>
            <a:off x="7914522" y="1726894"/>
            <a:ext cx="78486" cy="74520"/>
          </a:xfrm>
          <a:prstGeom prst="ellipse">
            <a:avLst/>
          </a:prstGeom>
          <a:solidFill>
            <a:srgbClr val="FF0000"/>
          </a:solidFill>
          <a:ln w="25560">
            <a:solidFill>
              <a:srgbClr val="3A5F8B"/>
            </a:solidFill>
            <a:round/>
          </a:ln>
        </p:spPr>
      </p:sp>
      <p:sp>
        <p:nvSpPr>
          <p:cNvPr id="44" name="CustomShape 36"/>
          <p:cNvSpPr/>
          <p:nvPr/>
        </p:nvSpPr>
        <p:spPr>
          <a:xfrm>
            <a:off x="7382082" y="2508814"/>
            <a:ext cx="78486" cy="74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45" name="CustomShape 37"/>
          <p:cNvSpPr/>
          <p:nvPr/>
        </p:nvSpPr>
        <p:spPr>
          <a:xfrm>
            <a:off x="7549842" y="1643014"/>
            <a:ext cx="638173" cy="453952"/>
          </a:xfrm>
          <a:prstGeom prst="ellipse">
            <a:avLst/>
          </a:prstGeom>
          <a:noFill/>
          <a:ln w="25560">
            <a:solidFill>
              <a:srgbClr val="FF0000"/>
            </a:solidFill>
            <a:round/>
          </a:ln>
        </p:spPr>
      </p:sp>
      <p:sp>
        <p:nvSpPr>
          <p:cNvPr id="46" name="CustomShape 38"/>
          <p:cNvSpPr/>
          <p:nvPr/>
        </p:nvSpPr>
        <p:spPr>
          <a:xfrm>
            <a:off x="7466322" y="2663974"/>
            <a:ext cx="478459" cy="453952"/>
          </a:xfrm>
          <a:prstGeom prst="ellipse">
            <a:avLst/>
          </a:prstGeom>
          <a:noFill/>
          <a:ln w="25560">
            <a:solidFill>
              <a:srgbClr val="FFFF00"/>
            </a:solidFill>
            <a:round/>
          </a:ln>
        </p:spPr>
      </p:sp>
      <p:sp>
        <p:nvSpPr>
          <p:cNvPr id="47" name="CustomShape 39"/>
          <p:cNvSpPr/>
          <p:nvPr/>
        </p:nvSpPr>
        <p:spPr>
          <a:xfrm>
            <a:off x="7802202" y="2243494"/>
            <a:ext cx="478459" cy="453952"/>
          </a:xfrm>
          <a:prstGeom prst="ellipse">
            <a:avLst/>
          </a:prstGeom>
          <a:noFill/>
          <a:ln w="25560">
            <a:solidFill>
              <a:srgbClr val="632523"/>
            </a:solidFill>
            <a:round/>
          </a:ln>
        </p:spPr>
      </p:sp>
      <p:sp>
        <p:nvSpPr>
          <p:cNvPr id="48" name="CustomShape 40"/>
          <p:cNvSpPr/>
          <p:nvPr/>
        </p:nvSpPr>
        <p:spPr>
          <a:xfrm>
            <a:off x="7298202" y="2075734"/>
            <a:ext cx="398259" cy="530099"/>
          </a:xfrm>
          <a:prstGeom prst="ellipse">
            <a:avLst/>
          </a:prstGeom>
          <a:noFill/>
          <a:ln w="25560">
            <a:solidFill>
              <a:srgbClr val="3A5F8B"/>
            </a:solidFill>
            <a:round/>
          </a:ln>
        </p:spPr>
      </p:sp>
      <p:sp>
        <p:nvSpPr>
          <p:cNvPr id="49" name="CustomShape 7"/>
          <p:cNvSpPr/>
          <p:nvPr/>
        </p:nvSpPr>
        <p:spPr>
          <a:xfrm>
            <a:off x="6832861" y="2243860"/>
            <a:ext cx="318401" cy="2264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  <p:sp>
        <p:nvSpPr>
          <p:cNvPr id="50" name="TextBox 49"/>
          <p:cNvSpPr txBox="1"/>
          <p:nvPr/>
        </p:nvSpPr>
        <p:spPr>
          <a:xfrm>
            <a:off x="5537461" y="2165548"/>
            <a:ext cx="121920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Gom cụm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CustomShape 7"/>
          <p:cNvSpPr/>
          <p:nvPr/>
        </p:nvSpPr>
        <p:spPr>
          <a:xfrm>
            <a:off x="5066660" y="2219475"/>
            <a:ext cx="318401" cy="2264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  <p:sp>
        <p:nvSpPr>
          <p:cNvPr id="5" name="TextBox 4"/>
          <p:cNvSpPr txBox="1"/>
          <p:nvPr/>
        </p:nvSpPr>
        <p:spPr>
          <a:xfrm>
            <a:off x="3632461" y="1291206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Tập các đặc trưng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E:\Subjects\Thesis\thesis-slide\image\BOW\dict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3665164"/>
            <a:ext cx="1524000" cy="862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CustomShape 66"/>
          <p:cNvSpPr/>
          <p:nvPr/>
        </p:nvSpPr>
        <p:spPr>
          <a:xfrm>
            <a:off x="7616671" y="3297969"/>
            <a:ext cx="282990" cy="302309"/>
          </a:xfrm>
          <a:prstGeom prst="downArrow">
            <a:avLst>
              <a:gd name="adj1" fmla="val 50000"/>
              <a:gd name="adj2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" name="TextBox 54"/>
          <p:cNvSpPr txBox="1"/>
          <p:nvPr/>
        </p:nvSpPr>
        <p:spPr>
          <a:xfrm>
            <a:off x="8606847" y="3927179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Từ điển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262" y="4953000"/>
            <a:ext cx="798938" cy="856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" name="CustomShape 7"/>
          <p:cNvSpPr/>
          <p:nvPr/>
        </p:nvSpPr>
        <p:spPr>
          <a:xfrm>
            <a:off x="5518533" y="5336150"/>
            <a:ext cx="272667" cy="17575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  <p:sp>
        <p:nvSpPr>
          <p:cNvPr id="7" name="Rectangle 6"/>
          <p:cNvSpPr/>
          <p:nvPr/>
        </p:nvSpPr>
        <p:spPr>
          <a:xfrm>
            <a:off x="5883408" y="4953000"/>
            <a:ext cx="745992" cy="8562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CustomShape 13"/>
          <p:cNvSpPr/>
          <p:nvPr/>
        </p:nvSpPr>
        <p:spPr>
          <a:xfrm>
            <a:off x="6171838" y="5040527"/>
            <a:ext cx="67212" cy="57827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61" name="CustomShape 16"/>
          <p:cNvSpPr/>
          <p:nvPr/>
        </p:nvSpPr>
        <p:spPr>
          <a:xfrm>
            <a:off x="5919838" y="5579207"/>
            <a:ext cx="67212" cy="57827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62" name="CustomShape 17"/>
          <p:cNvSpPr/>
          <p:nvPr/>
        </p:nvSpPr>
        <p:spPr>
          <a:xfrm>
            <a:off x="6335874" y="5715000"/>
            <a:ext cx="67212" cy="57827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64" name="CustomShape 19"/>
          <p:cNvSpPr/>
          <p:nvPr/>
        </p:nvSpPr>
        <p:spPr>
          <a:xfrm>
            <a:off x="6409788" y="5327207"/>
            <a:ext cx="67212" cy="57827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65" name="CustomShape 16"/>
          <p:cNvSpPr/>
          <p:nvPr/>
        </p:nvSpPr>
        <p:spPr>
          <a:xfrm>
            <a:off x="5954874" y="5192927"/>
            <a:ext cx="67212" cy="57827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66" name="CustomShape 19"/>
          <p:cNvSpPr/>
          <p:nvPr/>
        </p:nvSpPr>
        <p:spPr>
          <a:xfrm>
            <a:off x="6183474" y="5192927"/>
            <a:ext cx="67212" cy="57827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67" name="CustomShape 19"/>
          <p:cNvSpPr/>
          <p:nvPr/>
        </p:nvSpPr>
        <p:spPr>
          <a:xfrm>
            <a:off x="6488274" y="5632007"/>
            <a:ext cx="67212" cy="57827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cxnSp>
        <p:nvCxnSpPr>
          <p:cNvPr id="2049" name="Straight Arrow Connector 2048"/>
          <p:cNvCxnSpPr/>
          <p:nvPr/>
        </p:nvCxnSpPr>
        <p:spPr>
          <a:xfrm flipV="1">
            <a:off x="6595794" y="4527748"/>
            <a:ext cx="555468" cy="34905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7239000" y="4571682"/>
            <a:ext cx="459363" cy="33729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7620000" y="5011186"/>
            <a:ext cx="745992" cy="8562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Isosceles Triangle 86"/>
          <p:cNvSpPr/>
          <p:nvPr/>
        </p:nvSpPr>
        <p:spPr>
          <a:xfrm>
            <a:off x="7652441" y="5265036"/>
            <a:ext cx="107704" cy="106321"/>
          </a:xfrm>
          <a:prstGeom prst="triangl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Isosceles Triangle 88"/>
          <p:cNvSpPr/>
          <p:nvPr/>
        </p:nvSpPr>
        <p:spPr>
          <a:xfrm>
            <a:off x="8006810" y="5740186"/>
            <a:ext cx="107704" cy="106321"/>
          </a:xfrm>
          <a:prstGeom prst="triangl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6" name="Rectangle 2065"/>
          <p:cNvSpPr/>
          <p:nvPr/>
        </p:nvSpPr>
        <p:spPr>
          <a:xfrm>
            <a:off x="7983234" y="5282986"/>
            <a:ext cx="93966" cy="9580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7662426" y="5634741"/>
            <a:ext cx="93966" cy="9580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7" name="Diamond 2066"/>
          <p:cNvSpPr/>
          <p:nvPr/>
        </p:nvSpPr>
        <p:spPr>
          <a:xfrm>
            <a:off x="8193071" y="5649744"/>
            <a:ext cx="107996" cy="126221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Diamond 92"/>
          <p:cNvSpPr/>
          <p:nvPr/>
        </p:nvSpPr>
        <p:spPr>
          <a:xfrm>
            <a:off x="7956949" y="5059194"/>
            <a:ext cx="107996" cy="126221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8" name="Oval 2067"/>
          <p:cNvSpPr/>
          <p:nvPr/>
        </p:nvSpPr>
        <p:spPr>
          <a:xfrm>
            <a:off x="8153400" y="5383213"/>
            <a:ext cx="107996" cy="106321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3" name="TextBox 2072"/>
          <p:cNvSpPr txBox="1"/>
          <p:nvPr/>
        </p:nvSpPr>
        <p:spPr>
          <a:xfrm>
            <a:off x="4267200" y="587906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Hình truy vấn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75" name="Left Arrow 2074"/>
          <p:cNvSpPr/>
          <p:nvPr/>
        </p:nvSpPr>
        <p:spPr>
          <a:xfrm>
            <a:off x="6577818" y="3980469"/>
            <a:ext cx="356382" cy="242479"/>
          </a:xfrm>
          <a:prstGeom prst="leftArrow">
            <a:avLst>
              <a:gd name="adj1" fmla="val 50000"/>
              <a:gd name="adj2" fmla="val 46875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4197181" y="3918148"/>
            <a:ext cx="225468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Tạo chỉ mục ngược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76" name="Rectangle 2075"/>
          <p:cNvSpPr/>
          <p:nvPr/>
        </p:nvSpPr>
        <p:spPr>
          <a:xfrm>
            <a:off x="2456297" y="3494345"/>
            <a:ext cx="1175917" cy="11096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2547648" y="3596722"/>
            <a:ext cx="93966" cy="9580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Isosceles Triangle 104"/>
          <p:cNvSpPr/>
          <p:nvPr/>
        </p:nvSpPr>
        <p:spPr>
          <a:xfrm>
            <a:off x="2533910" y="3768725"/>
            <a:ext cx="107704" cy="106321"/>
          </a:xfrm>
          <a:prstGeom prst="triangl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2533910" y="3997325"/>
            <a:ext cx="107996" cy="106321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iamond 106"/>
          <p:cNvSpPr/>
          <p:nvPr/>
        </p:nvSpPr>
        <p:spPr>
          <a:xfrm>
            <a:off x="2533618" y="4225925"/>
            <a:ext cx="107996" cy="126221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78" name="Straight Connector 2077"/>
          <p:cNvCxnSpPr/>
          <p:nvPr/>
        </p:nvCxnSpPr>
        <p:spPr>
          <a:xfrm>
            <a:off x="2794014" y="3692525"/>
            <a:ext cx="68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2794014" y="3886073"/>
            <a:ext cx="68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2794014" y="4103646"/>
            <a:ext cx="68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2803721" y="4336547"/>
            <a:ext cx="68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2413261" y="4186535"/>
            <a:ext cx="1338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……………</a:t>
            </a:r>
            <a:endParaRPr lang="en-US" sz="2400"/>
          </a:p>
        </p:txBody>
      </p:sp>
      <p:sp>
        <p:nvSpPr>
          <p:cNvPr id="58" name="TextBox 57"/>
          <p:cNvSpPr txBox="1"/>
          <p:nvPr/>
        </p:nvSpPr>
        <p:spPr>
          <a:xfrm>
            <a:off x="2759821" y="3460948"/>
            <a:ext cx="753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i</a:t>
            </a:r>
            <a:r>
              <a:rPr lang="en-US" sz="1400" b="1" smtClean="0"/>
              <a:t>1  i5  i4</a:t>
            </a:r>
            <a:endParaRPr lang="en-US" sz="1400" b="1"/>
          </a:p>
        </p:txBody>
      </p:sp>
      <p:sp>
        <p:nvSpPr>
          <p:cNvPr id="120" name="TextBox 119"/>
          <p:cNvSpPr txBox="1"/>
          <p:nvPr/>
        </p:nvSpPr>
        <p:spPr>
          <a:xfrm>
            <a:off x="2764784" y="3667996"/>
            <a:ext cx="537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smtClean="0"/>
              <a:t>i3  i4</a:t>
            </a:r>
            <a:endParaRPr lang="en-US" sz="1400" b="1"/>
          </a:p>
        </p:txBody>
      </p:sp>
      <p:sp>
        <p:nvSpPr>
          <p:cNvPr id="121" name="TextBox 120"/>
          <p:cNvSpPr txBox="1"/>
          <p:nvPr/>
        </p:nvSpPr>
        <p:spPr>
          <a:xfrm>
            <a:off x="2764784" y="3867518"/>
            <a:ext cx="537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smtClean="0"/>
              <a:t>i</a:t>
            </a:r>
            <a:r>
              <a:rPr lang="en-US" sz="1400" b="1"/>
              <a:t>2</a:t>
            </a:r>
            <a:r>
              <a:rPr lang="en-US" sz="1400" b="1" smtClean="0"/>
              <a:t>  i1</a:t>
            </a:r>
            <a:endParaRPr lang="en-US" sz="1400" b="1"/>
          </a:p>
        </p:txBody>
      </p:sp>
      <p:sp>
        <p:nvSpPr>
          <p:cNvPr id="122" name="TextBox 121"/>
          <p:cNvSpPr txBox="1"/>
          <p:nvPr/>
        </p:nvSpPr>
        <p:spPr>
          <a:xfrm>
            <a:off x="2759419" y="4109590"/>
            <a:ext cx="753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i</a:t>
            </a:r>
            <a:r>
              <a:rPr lang="en-US" sz="1400" b="1" smtClean="0"/>
              <a:t>1  i6  i4</a:t>
            </a:r>
            <a:endParaRPr lang="en-US" sz="1400" b="1"/>
          </a:p>
        </p:txBody>
      </p:sp>
      <p:sp>
        <p:nvSpPr>
          <p:cNvPr id="123" name="Left Arrow 122"/>
          <p:cNvSpPr/>
          <p:nvPr/>
        </p:nvSpPr>
        <p:spPr>
          <a:xfrm>
            <a:off x="3708661" y="3980469"/>
            <a:ext cx="356382" cy="242479"/>
          </a:xfrm>
          <a:prstGeom prst="leftArrow">
            <a:avLst>
              <a:gd name="adj1" fmla="val 50000"/>
              <a:gd name="adj2" fmla="val 46875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/>
          <p:cNvSpPr txBox="1"/>
          <p:nvPr/>
        </p:nvSpPr>
        <p:spPr>
          <a:xfrm>
            <a:off x="2184661" y="4648200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Chỉ mục ngược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5" name="Picture 7" descr="E:\Subjects\Thesis\thesis-slide\image\overallframework\histogram2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5016696"/>
            <a:ext cx="890702" cy="850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CustomShape 7"/>
          <p:cNvSpPr/>
          <p:nvPr/>
        </p:nvSpPr>
        <p:spPr>
          <a:xfrm>
            <a:off x="8470513" y="5351415"/>
            <a:ext cx="272667" cy="17575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8ED5"/>
          </a:solidFill>
          <a:ln w="25560">
            <a:solidFill>
              <a:srgbClr val="558ED5"/>
            </a:solidFill>
            <a:round/>
          </a:ln>
        </p:spPr>
      </p:sp>
    </p:spTree>
    <p:extLst>
      <p:ext uri="{BB962C8B-B14F-4D97-AF65-F5344CB8AC3E}">
        <p14:creationId xmlns:p14="http://schemas.microsoft.com/office/powerpoint/2010/main" val="256669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9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1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3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"/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7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9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1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3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2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1" grpId="0" animBg="1"/>
      <p:bldP spid="81" grpId="1" animBg="1"/>
      <p:bldP spid="87" grpId="0" animBg="1"/>
      <p:bldP spid="87" grpId="1" animBg="1"/>
      <p:bldP spid="89" grpId="0" animBg="1"/>
      <p:bldP spid="89" grpId="1" animBg="1"/>
      <p:bldP spid="2066" grpId="0" animBg="1"/>
      <p:bldP spid="2066" grpId="1" animBg="1"/>
      <p:bldP spid="91" grpId="0" animBg="1"/>
      <p:bldP spid="91" grpId="1" animBg="1"/>
      <p:bldP spid="2067" grpId="0" animBg="1"/>
      <p:bldP spid="2067" grpId="1" animBg="1"/>
      <p:bldP spid="93" grpId="0" animBg="1"/>
      <p:bldP spid="93" grpId="1" animBg="1"/>
      <p:bldP spid="2068" grpId="0" animBg="1"/>
      <p:bldP spid="2068" grpId="1" animBg="1"/>
      <p:bldP spid="2073" grpId="0"/>
      <p:bldP spid="2073" grpId="1"/>
      <p:bldP spid="2075" grpId="0" animBg="1"/>
      <p:bldP spid="102" grpId="0" animBg="1"/>
      <p:bldP spid="2076" grpId="0" animBg="1"/>
      <p:bldP spid="104" grpId="0" animBg="1"/>
      <p:bldP spid="105" grpId="0" animBg="1"/>
      <p:bldP spid="106" grpId="0" animBg="1"/>
      <p:bldP spid="107" grpId="0" animBg="1"/>
      <p:bldP spid="56" grpId="0"/>
      <p:bldP spid="58" grpId="0"/>
      <p:bldP spid="120" grpId="0"/>
      <p:bldP spid="121" grpId="0"/>
      <p:bldP spid="122" grpId="0"/>
      <p:bldP spid="123" grpId="0" animBg="1"/>
      <p:bldP spid="1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349409" y="9814"/>
            <a:ext cx="456187" cy="1120234"/>
            <a:chOff x="9349407" y="9813"/>
            <a:chExt cx="456187" cy="1120234"/>
          </a:xfrm>
          <a:solidFill>
            <a:srgbClr val="4F81BD"/>
          </a:solidFill>
        </p:grpSpPr>
        <p:sp>
          <p:nvSpPr>
            <p:cNvPr id="10" name="Freeform 9"/>
            <p:cNvSpPr/>
            <p:nvPr/>
          </p:nvSpPr>
          <p:spPr>
            <a:xfrm rot="14097274">
              <a:off x="9028168" y="352621"/>
              <a:ext cx="1098665" cy="456187"/>
            </a:xfrm>
            <a:custGeom>
              <a:avLst/>
              <a:gdLst>
                <a:gd name="connsiteX0" fmla="*/ 0 w 1068990"/>
                <a:gd name="connsiteY0" fmla="*/ 371703 h 371703"/>
                <a:gd name="connsiteX1" fmla="*/ 534495 w 1068990"/>
                <a:gd name="connsiteY1" fmla="*/ 0 h 371703"/>
                <a:gd name="connsiteX2" fmla="*/ 1068990 w 1068990"/>
                <a:gd name="connsiteY2" fmla="*/ 371703 h 371703"/>
                <a:gd name="connsiteX3" fmla="*/ 0 w 1068990"/>
                <a:gd name="connsiteY3" fmla="*/ 371703 h 371703"/>
                <a:gd name="connsiteX0" fmla="*/ 0 w 981199"/>
                <a:gd name="connsiteY0" fmla="*/ 371703 h 496871"/>
                <a:gd name="connsiteX1" fmla="*/ 534495 w 981199"/>
                <a:gd name="connsiteY1" fmla="*/ 0 h 496871"/>
                <a:gd name="connsiteX2" fmla="*/ 981199 w 981199"/>
                <a:gd name="connsiteY2" fmla="*/ 496871 h 496871"/>
                <a:gd name="connsiteX3" fmla="*/ 0 w 981199"/>
                <a:gd name="connsiteY3" fmla="*/ 371703 h 496871"/>
                <a:gd name="connsiteX0" fmla="*/ 0 w 1098665"/>
                <a:gd name="connsiteY0" fmla="*/ 470877 h 496871"/>
                <a:gd name="connsiteX1" fmla="*/ 651961 w 1098665"/>
                <a:gd name="connsiteY1" fmla="*/ 0 h 496871"/>
                <a:gd name="connsiteX2" fmla="*/ 1098665 w 1098665"/>
                <a:gd name="connsiteY2" fmla="*/ 496871 h 496871"/>
                <a:gd name="connsiteX3" fmla="*/ 0 w 1098665"/>
                <a:gd name="connsiteY3" fmla="*/ 470877 h 496871"/>
                <a:gd name="connsiteX0" fmla="*/ 0 w 1098665"/>
                <a:gd name="connsiteY0" fmla="*/ 473950 h 499944"/>
                <a:gd name="connsiteX1" fmla="*/ 518574 w 1098665"/>
                <a:gd name="connsiteY1" fmla="*/ 0 h 499944"/>
                <a:gd name="connsiteX2" fmla="*/ 1098665 w 1098665"/>
                <a:gd name="connsiteY2" fmla="*/ 499944 h 499944"/>
                <a:gd name="connsiteX3" fmla="*/ 0 w 1098665"/>
                <a:gd name="connsiteY3" fmla="*/ 473950 h 499944"/>
                <a:gd name="connsiteX0" fmla="*/ 0 w 1098665"/>
                <a:gd name="connsiteY0" fmla="*/ 536334 h 562328"/>
                <a:gd name="connsiteX1" fmla="*/ 562330 w 1098665"/>
                <a:gd name="connsiteY1" fmla="*/ 0 h 562328"/>
                <a:gd name="connsiteX2" fmla="*/ 1098665 w 1098665"/>
                <a:gd name="connsiteY2" fmla="*/ 562328 h 562328"/>
                <a:gd name="connsiteX3" fmla="*/ 0 w 1098665"/>
                <a:gd name="connsiteY3" fmla="*/ 536334 h 562328"/>
                <a:gd name="connsiteX0" fmla="*/ 0 w 1098665"/>
                <a:gd name="connsiteY0" fmla="*/ 430193 h 456187"/>
                <a:gd name="connsiteX1" fmla="*/ 580958 w 1098665"/>
                <a:gd name="connsiteY1" fmla="*/ 0 h 456187"/>
                <a:gd name="connsiteX2" fmla="*/ 1098665 w 1098665"/>
                <a:gd name="connsiteY2" fmla="*/ 456187 h 456187"/>
                <a:gd name="connsiteX3" fmla="*/ 0 w 1098665"/>
                <a:gd name="connsiteY3" fmla="*/ 430193 h 45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665" h="456187">
                  <a:moveTo>
                    <a:pt x="0" y="430193"/>
                  </a:moveTo>
                  <a:lnTo>
                    <a:pt x="580958" y="0"/>
                  </a:lnTo>
                  <a:lnTo>
                    <a:pt x="1098665" y="456187"/>
                  </a:lnTo>
                  <a:lnTo>
                    <a:pt x="0" y="4301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Isosceles Triangle 10"/>
            <p:cNvSpPr/>
            <p:nvPr/>
          </p:nvSpPr>
          <p:spPr>
            <a:xfrm rot="14097274">
              <a:off x="9064827" y="358456"/>
              <a:ext cx="1068990" cy="37170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0"/>
            <a:ext cx="8763000" cy="1096012"/>
          </a:xfrm>
        </p:spPr>
        <p:txBody>
          <a:bodyPr>
            <a:normAutofit/>
          </a:bodyPr>
          <a:lstStyle/>
          <a:p>
            <a:pPr algn="l"/>
            <a:r>
              <a:rPr lang="en-US" sz="4000" b="1" smtClean="0">
                <a:solidFill>
                  <a:srgbClr val="4F81BD"/>
                </a:solidFill>
              </a:rPr>
              <a:t>Hạn chế</a:t>
            </a:r>
            <a:endParaRPr lang="en-US" sz="4000" b="1">
              <a:solidFill>
                <a:srgbClr val="4F81BD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" y="990600"/>
            <a:ext cx="10079681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81000" y="1752600"/>
            <a:ext cx="3886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Bỏ qua thông tin không gian ảnh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Hai hình ảnh với cùng đặc trưng nhưng vị trí các đặc trưng khác nhau </a:t>
            </a: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được biểu diễn như nhau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E:\Subjects\Thesis\thesis-slide\image\thachthuc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295400"/>
            <a:ext cx="5306139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60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3386</TotalTime>
  <Words>1343</Words>
  <Application>Microsoft Office PowerPoint</Application>
  <PresentationFormat>Custom</PresentationFormat>
  <Paragraphs>310</Paragraphs>
  <Slides>30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NGHIÊN CỨU KỸ THUẬT VÀ XÂY DỰNG ỨNG DỤNG TÌM KIẾM ĐỐI TƯỢNG TRÊN ẢNH</vt:lpstr>
      <vt:lpstr>Nội dung trình bày</vt:lpstr>
      <vt:lpstr>Giới thiệu bài toán</vt:lpstr>
      <vt:lpstr>Thách thức</vt:lpstr>
      <vt:lpstr>Mục tiêu và phạm vi khóa luận</vt:lpstr>
      <vt:lpstr>Mô hình tổng quan</vt:lpstr>
      <vt:lpstr>Mô hình Bag-of-words</vt:lpstr>
      <vt:lpstr>Mô hình Bag-of-words</vt:lpstr>
      <vt:lpstr>Hạn chế</vt:lpstr>
      <vt:lpstr>Spatial Pyramid Matching (SPM)</vt:lpstr>
      <vt:lpstr>PHƯƠNG PHÁP ĐỀ XUẤT</vt:lpstr>
      <vt:lpstr>Phương pháp đề xuất</vt:lpstr>
      <vt:lpstr>Phương pháp đề xuất</vt:lpstr>
      <vt:lpstr>Phương pháp đề xuất</vt:lpstr>
      <vt:lpstr>THÍ NGHIỆM</vt:lpstr>
      <vt:lpstr>Thí nghiệm</vt:lpstr>
      <vt:lpstr>Cài đặt thí nghiệm</vt:lpstr>
      <vt:lpstr>Cài đặt thí nghiệm</vt:lpstr>
      <vt:lpstr>Kết quả thí nghiệm</vt:lpstr>
      <vt:lpstr>Kết quả thí nghiệm</vt:lpstr>
      <vt:lpstr>Kết quả thí nghiệm</vt:lpstr>
      <vt:lpstr>Kết quả thí nghiệm</vt:lpstr>
      <vt:lpstr>Kết quả thí nghiệm</vt:lpstr>
      <vt:lpstr>Ứng dụng thực nghiệm</vt:lpstr>
      <vt:lpstr>Ứng dụng thực nghiệm</vt:lpstr>
      <vt:lpstr>Ứng dụng thực nghiệm</vt:lpstr>
      <vt:lpstr>Ứng dụng thực nghiệm</vt:lpstr>
      <vt:lpstr>Kết luận và hướng phát triển</vt:lpstr>
      <vt:lpstr>Kết luận và hướng phát triển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Phát hiện chủ đề bùng nổ trên mạng xã hội</dc:title>
  <dc:creator>Lê Hà Nam</dc:creator>
  <cp:lastModifiedBy>Admin</cp:lastModifiedBy>
  <cp:revision>797</cp:revision>
  <dcterms:created xsi:type="dcterms:W3CDTF">2006-08-16T00:00:00Z</dcterms:created>
  <dcterms:modified xsi:type="dcterms:W3CDTF">2014-08-17T03:07:33Z</dcterms:modified>
</cp:coreProperties>
</file>